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80" r:id="rId1"/>
  </p:sldMasterIdLst>
  <p:notesMasterIdLst>
    <p:notesMasterId r:id="rId30"/>
  </p:notesMasterIdLst>
  <p:handoutMasterIdLst>
    <p:handoutMasterId r:id="rId31"/>
  </p:handoutMasterIdLst>
  <p:sldIdLst>
    <p:sldId id="256" r:id="rId2"/>
    <p:sldId id="261" r:id="rId3"/>
    <p:sldId id="304" r:id="rId4"/>
    <p:sldId id="305" r:id="rId5"/>
    <p:sldId id="306" r:id="rId6"/>
    <p:sldId id="307" r:id="rId7"/>
    <p:sldId id="309" r:id="rId8"/>
    <p:sldId id="310" r:id="rId9"/>
    <p:sldId id="314" r:id="rId10"/>
    <p:sldId id="315" r:id="rId11"/>
    <p:sldId id="316" r:id="rId12"/>
    <p:sldId id="318" r:id="rId13"/>
    <p:sldId id="319" r:id="rId14"/>
    <p:sldId id="320" r:id="rId15"/>
    <p:sldId id="321" r:id="rId16"/>
    <p:sldId id="323" r:id="rId17"/>
    <p:sldId id="342" r:id="rId18"/>
    <p:sldId id="337" r:id="rId19"/>
    <p:sldId id="324" r:id="rId20"/>
    <p:sldId id="325" r:id="rId21"/>
    <p:sldId id="326" r:id="rId22"/>
    <p:sldId id="327" r:id="rId23"/>
    <p:sldId id="329" r:id="rId24"/>
    <p:sldId id="330" r:id="rId25"/>
    <p:sldId id="331" r:id="rId26"/>
    <p:sldId id="332" r:id="rId27"/>
    <p:sldId id="334" r:id="rId28"/>
    <p:sldId id="335" r:id="rId2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9F3789"/>
    <a:srgbClr val="00CCFF"/>
    <a:srgbClr val="663300"/>
    <a:srgbClr val="660033"/>
    <a:srgbClr val="C14BA8"/>
    <a:srgbClr val="CA68B7"/>
    <a:srgbClr val="C04CAA"/>
    <a:srgbClr val="A73B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540" autoAdjust="0"/>
    <p:restoredTop sz="94075" autoAdjust="0"/>
  </p:normalViewPr>
  <p:slideViewPr>
    <p:cSldViewPr>
      <p:cViewPr varScale="1">
        <p:scale>
          <a:sx n="41" d="100"/>
          <a:sy n="41" d="100"/>
        </p:scale>
        <p:origin x="821" y="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1794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69325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291C0-D8AB-497A-9894-6D2201467A0F}" type="datetimeFigureOut">
              <a:rPr lang="zh-TW" altLang="en-US" smtClean="0"/>
              <a:pPr/>
              <a:t>2013/1/28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AFB1C2-79FB-46D7-A2B8-F9CB0529011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4275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flipH="1">
            <a:off x="2667000" y="0"/>
            <a:ext cx="6477000" cy="6858000"/>
          </a:xfrm>
          <a:prstGeom prst="rect">
            <a:avLst/>
          </a:prstGeom>
          <a:blipFill>
            <a:blip r:embed="rId2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直線接點 8"/>
          <p:cNvSpPr>
            <a:spLocks noChangeShapeType="1"/>
          </p:cNvSpPr>
          <p:nvPr/>
        </p:nvSpPr>
        <p:spPr bwMode="auto">
          <a:xfrm rot="16200000">
            <a:off x="-762000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標題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 lIns="45720" tIns="0" rIns="45720">
            <a:noAutofit/>
          </a:bodyPr>
          <a:lstStyle>
            <a:lvl1pPr algn="r">
              <a:defRPr sz="4200" b="1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25" name="副標題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TW" altLang="en-US" dirty="0" smtClean="0"/>
              <a:t>按一下以編輯母片副標題樣式</a:t>
            </a:r>
            <a:endParaRPr kumimoji="0" lang="en-US" dirty="0"/>
          </a:p>
        </p:txBody>
      </p:sp>
      <p:sp>
        <p:nvSpPr>
          <p:cNvPr id="31" name="日期版面配置區 30"/>
          <p:cNvSpPr>
            <a:spLocks noGrp="1"/>
          </p:cNvSpPr>
          <p:nvPr>
            <p:ph type="dt" sz="half" idx="10"/>
          </p:nvPr>
        </p:nvSpPr>
        <p:spPr>
          <a:xfrm>
            <a:off x="5871224" y="6557946"/>
            <a:ext cx="2002464" cy="226902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4A3E55C4-1B54-4260-BC9F-92F1C3DAF52B}" type="datetimeFigureOut">
              <a:rPr lang="zh-TW" altLang="en-US" smtClean="0"/>
              <a:pPr/>
              <a:t>2013/1/28</a:t>
            </a:fld>
            <a:endParaRPr lang="zh-TW" altLang="en-US"/>
          </a:p>
        </p:txBody>
      </p:sp>
      <p:sp>
        <p:nvSpPr>
          <p:cNvPr id="18" name="頁尾版面配置區 17"/>
          <p:cNvSpPr>
            <a:spLocks noGrp="1"/>
          </p:cNvSpPr>
          <p:nvPr>
            <p:ph type="ftr" sz="quarter" idx="11"/>
          </p:nvPr>
        </p:nvSpPr>
        <p:spPr>
          <a:xfrm>
            <a:off x="2819400" y="6557946"/>
            <a:ext cx="2927722" cy="228600"/>
          </a:xfrm>
          <a:prstGeom prst="rect">
            <a:avLst/>
          </a:prstGeom>
        </p:spPr>
        <p:txBody>
          <a:bodyPr/>
          <a:lstStyle>
            <a:lvl1pPr>
              <a:defRPr lang="en-US" dirty="0">
                <a:solidFill>
                  <a:srgbClr val="FFFFFF"/>
                </a:solidFill>
              </a:defRPr>
            </a:lvl1pPr>
            <a:extLst/>
          </a:lstStyle>
          <a:p>
            <a:endParaRPr lang="zh-TW" alt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7880884" y="6556248"/>
            <a:ext cx="588336" cy="228600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43A45172-8F7E-402C-BA55-470F886D373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245936" y="6557946"/>
            <a:ext cx="2002464" cy="226902"/>
          </a:xfrm>
          <a:prstGeom prst="rect">
            <a:avLst/>
          </a:prstGeom>
        </p:spPr>
        <p:txBody>
          <a:bodyPr/>
          <a:lstStyle>
            <a:extLst/>
          </a:lstStyle>
          <a:p>
            <a:fld id="{4A3E55C4-1B54-4260-BC9F-92F1C3DAF52B}" type="datetimeFigureOut">
              <a:rPr lang="zh-TW" altLang="en-US" smtClean="0"/>
              <a:pPr/>
              <a:t>2013/1/28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85720" y="6572272"/>
            <a:ext cx="3829080" cy="214274"/>
          </a:xfrm>
          <a:prstGeom prst="rect">
            <a:avLst/>
          </a:prstGeom>
        </p:spPr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929586" y="6556248"/>
            <a:ext cx="588336" cy="228600"/>
          </a:xfrm>
          <a:prstGeom prst="rect">
            <a:avLst/>
          </a:prstGeom>
        </p:spPr>
        <p:txBody>
          <a:bodyPr/>
          <a:lstStyle>
            <a:extLst/>
          </a:lstStyle>
          <a:p>
            <a:fld id="{43A45172-8F7E-402C-BA55-470F886D373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7215206" y="274955"/>
            <a:ext cx="861994" cy="5851525"/>
          </a:xfrm>
        </p:spPr>
        <p:txBody>
          <a:bodyPr vert="eaVert" anchor="t"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472254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kumimoji="0"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242816" y="6557946"/>
            <a:ext cx="2002464" cy="226902"/>
          </a:xfrm>
          <a:prstGeom prst="rect">
            <a:avLst/>
          </a:prstGeom>
        </p:spPr>
        <p:txBody>
          <a:bodyPr/>
          <a:lstStyle>
            <a:extLst/>
          </a:lstStyle>
          <a:p>
            <a:fld id="{4A3E55C4-1B54-4260-BC9F-92F1C3DAF52B}" type="datetimeFigureOut">
              <a:rPr lang="zh-TW" altLang="en-US" smtClean="0"/>
              <a:pPr/>
              <a:t>2013/1/28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57200" y="6556248"/>
            <a:ext cx="3657600" cy="228600"/>
          </a:xfrm>
          <a:prstGeom prst="rect">
            <a:avLst/>
          </a:prstGeom>
        </p:spPr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254496" y="6553200"/>
            <a:ext cx="588336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43A45172-8F7E-402C-BA55-470F886D373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85720" y="1357298"/>
            <a:ext cx="8215370" cy="5098438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2400"/>
            </a:lvl1pPr>
            <a:lvl2pPr>
              <a:lnSpc>
                <a:spcPct val="120000"/>
              </a:lnSpc>
              <a:spcBef>
                <a:spcPts val="1000"/>
              </a:spcBef>
              <a:defRPr sz="2000"/>
            </a:lvl2pPr>
            <a:lvl3pPr>
              <a:lnSpc>
                <a:spcPct val="120000"/>
              </a:lnSpc>
              <a:spcBef>
                <a:spcPts val="1000"/>
              </a:spcBef>
              <a:defRPr sz="1800"/>
            </a:lvl3pPr>
            <a:lvl4pPr>
              <a:lnSpc>
                <a:spcPct val="120000"/>
              </a:lnSpc>
              <a:spcBef>
                <a:spcPts val="1000"/>
              </a:spcBef>
              <a:defRPr sz="1600"/>
            </a:lvl4pPr>
            <a:lvl5pPr>
              <a:lnSpc>
                <a:spcPct val="120000"/>
              </a:lnSpc>
              <a:spcBef>
                <a:spcPts val="1000"/>
              </a:spcBef>
              <a:defRPr sz="1600"/>
            </a:lvl5pPr>
            <a:extLst/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kumimoji="0" lang="en-US" dirty="0"/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2821837"/>
            <a:ext cx="6255488" cy="1362075"/>
          </a:xfrm>
        </p:spPr>
        <p:txBody>
          <a:bodyPr tIns="0" anchor="t"/>
          <a:lstStyle>
            <a:lvl1pPr algn="r">
              <a:buNone/>
              <a:defRPr sz="4200" b="1" cap="all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066800" y="1905000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724238" y="6556810"/>
            <a:ext cx="2002464" cy="226902"/>
          </a:xfrm>
          <a:prstGeom prst="rect">
            <a:avLst/>
          </a:prstGeo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4A3E55C4-1B54-4260-BC9F-92F1C3DAF52B}" type="datetimeFigureOut">
              <a:rPr lang="zh-TW" altLang="en-US" smtClean="0"/>
              <a:pPr/>
              <a:t>2013/1/28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1735358" y="6556810"/>
            <a:ext cx="2895600" cy="228600"/>
          </a:xfrm>
          <a:prstGeom prst="rect">
            <a:avLst/>
          </a:prstGeo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733952" y="6555112"/>
            <a:ext cx="588336" cy="228600"/>
          </a:xfrm>
          <a:prstGeom prst="rect">
            <a:avLst/>
          </a:prstGeom>
        </p:spPr>
        <p:txBody>
          <a:bodyPr/>
          <a:lstStyle>
            <a:extLst/>
          </a:lstStyle>
          <a:p>
            <a:fld id="{43A45172-8F7E-402C-BA55-470F886D373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5720" y="320040"/>
            <a:ext cx="8215370" cy="680068"/>
          </a:xfrm>
        </p:spPr>
        <p:txBody>
          <a:bodyPr/>
          <a:lstStyle>
            <a:extLst/>
          </a:lstStyle>
          <a:p>
            <a:r>
              <a:rPr kumimoji="0" lang="zh-TW" altLang="en-US" dirty="0" smtClean="0"/>
              <a:t>按一下以編輯母片標題樣式</a:t>
            </a:r>
            <a:endParaRPr kumimoji="0"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285720" y="1285860"/>
            <a:ext cx="4000528" cy="5143536"/>
          </a:xfrm>
        </p:spPr>
        <p:txBody>
          <a:bodyPr anchor="t"/>
          <a:lstStyle>
            <a:lvl1pPr>
              <a:lnSpc>
                <a:spcPct val="120000"/>
              </a:lnSpc>
              <a:spcBef>
                <a:spcPts val="800"/>
              </a:spcBef>
              <a:defRPr sz="2000"/>
            </a:lvl1pPr>
            <a:lvl2pPr>
              <a:lnSpc>
                <a:spcPct val="120000"/>
              </a:lnSpc>
              <a:spcBef>
                <a:spcPts val="800"/>
              </a:spcBef>
              <a:defRPr sz="1800"/>
            </a:lvl2pPr>
            <a:lvl3pPr>
              <a:lnSpc>
                <a:spcPct val="120000"/>
              </a:lnSpc>
              <a:spcBef>
                <a:spcPts val="800"/>
              </a:spcBef>
              <a:defRPr sz="1800"/>
            </a:lvl3pPr>
            <a:lvl4pPr>
              <a:lnSpc>
                <a:spcPct val="120000"/>
              </a:lnSpc>
              <a:spcBef>
                <a:spcPts val="800"/>
              </a:spcBef>
              <a:defRPr sz="1800"/>
            </a:lvl4pPr>
            <a:lvl5pPr>
              <a:lnSpc>
                <a:spcPct val="120000"/>
              </a:lnSpc>
              <a:spcBef>
                <a:spcPts val="800"/>
              </a:spcBef>
              <a:defRPr sz="1800"/>
            </a:lvl5pPr>
            <a:extLst/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kumimoji="0" 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00562" y="1285860"/>
            <a:ext cx="4007360" cy="5143536"/>
          </a:xfrm>
        </p:spPr>
        <p:txBody>
          <a:bodyPr anchor="t"/>
          <a:lstStyle>
            <a:lvl1pPr>
              <a:lnSpc>
                <a:spcPct val="120000"/>
              </a:lnSpc>
              <a:spcBef>
                <a:spcPts val="800"/>
              </a:spcBef>
              <a:defRPr sz="2000"/>
            </a:lvl1pPr>
            <a:lvl2pPr>
              <a:lnSpc>
                <a:spcPct val="120000"/>
              </a:lnSpc>
              <a:spcBef>
                <a:spcPts val="800"/>
              </a:spcBef>
              <a:defRPr sz="1800"/>
            </a:lvl2pPr>
            <a:lvl3pPr>
              <a:lnSpc>
                <a:spcPct val="120000"/>
              </a:lnSpc>
              <a:spcBef>
                <a:spcPts val="800"/>
              </a:spcBef>
              <a:defRPr sz="1800"/>
            </a:lvl3pPr>
            <a:lvl4pPr>
              <a:lnSpc>
                <a:spcPct val="120000"/>
              </a:lnSpc>
              <a:spcBef>
                <a:spcPts val="800"/>
              </a:spcBef>
              <a:defRPr sz="1800"/>
            </a:lvl4pPr>
            <a:lvl5pPr>
              <a:lnSpc>
                <a:spcPct val="120000"/>
              </a:lnSpc>
              <a:spcBef>
                <a:spcPts val="800"/>
              </a:spcBef>
              <a:defRPr sz="1800"/>
            </a:lvl5pPr>
            <a:extLst/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>
          <a:xfrm>
            <a:off x="457200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178808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>
          <a:xfrm>
            <a:off x="4245936" y="6557946"/>
            <a:ext cx="2002464" cy="226902"/>
          </a:xfrm>
          <a:prstGeom prst="rect">
            <a:avLst/>
          </a:prstGeom>
        </p:spPr>
        <p:txBody>
          <a:bodyPr/>
          <a:lstStyle>
            <a:extLst/>
          </a:lstStyle>
          <a:p>
            <a:fld id="{4A3E55C4-1B54-4260-BC9F-92F1C3DAF52B}" type="datetimeFigureOut">
              <a:rPr lang="zh-TW" altLang="en-US" smtClean="0"/>
              <a:pPr/>
              <a:t>2013/1/28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285720" y="6572272"/>
            <a:ext cx="3829080" cy="214274"/>
          </a:xfrm>
          <a:prstGeom prst="rect">
            <a:avLst/>
          </a:prstGeom>
        </p:spPr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7929586" y="6556248"/>
            <a:ext cx="588336" cy="228600"/>
          </a:xfrm>
          <a:prstGeom prst="rect">
            <a:avLst/>
          </a:prstGeom>
        </p:spPr>
        <p:txBody>
          <a:bodyPr/>
          <a:lstStyle>
            <a:extLst/>
          </a:lstStyle>
          <a:p>
            <a:fld id="{43A45172-8F7E-402C-BA55-470F886D373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5720" y="320040"/>
            <a:ext cx="8072494" cy="680068"/>
          </a:xfrm>
        </p:spPr>
        <p:txBody>
          <a:bodyPr/>
          <a:lstStyle>
            <a:extLst/>
          </a:lstStyle>
          <a:p>
            <a:r>
              <a:rPr kumimoji="0" lang="zh-TW" altLang="en-US" dirty="0" smtClean="0"/>
              <a:t>按一下以編輯母片標題樣式</a:t>
            </a:r>
            <a:endParaRPr kumimoji="0" lang="en-US" dirty="0"/>
          </a:p>
        </p:txBody>
      </p:sp>
      <p:sp>
        <p:nvSpPr>
          <p:cNvPr id="6" name="頁尾版面配置區 3"/>
          <p:cNvSpPr>
            <a:spLocks noGrp="1"/>
          </p:cNvSpPr>
          <p:nvPr>
            <p:ph type="ftr" sz="quarter" idx="3"/>
          </p:nvPr>
        </p:nvSpPr>
        <p:spPr>
          <a:xfrm>
            <a:off x="285720" y="6572272"/>
            <a:ext cx="3829080" cy="214274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r>
              <a:rPr lang="en-US" altLang="zh-TW" dirty="0" smtClean="0"/>
              <a:t>Information Security Course and Laboratories (ISCAL)</a:t>
            </a:r>
            <a:endParaRPr lang="zh-TW" altLang="en-US" dirty="0"/>
          </a:p>
        </p:txBody>
      </p:sp>
      <p:sp>
        <p:nvSpPr>
          <p:cNvPr id="7" name="投影片編號版面配置區 15"/>
          <p:cNvSpPr>
            <a:spLocks noGrp="1"/>
          </p:cNvSpPr>
          <p:nvPr>
            <p:ph type="sldNum" sz="quarter" idx="4"/>
          </p:nvPr>
        </p:nvSpPr>
        <p:spPr>
          <a:xfrm>
            <a:off x="7929586" y="6556248"/>
            <a:ext cx="588336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1F999C51-7129-4ACB-A1F5-532040B605C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4245936" y="6557946"/>
            <a:ext cx="2002464" cy="2269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4A3E55C4-1B54-4260-BC9F-92F1C3DAF52B}" type="datetimeFigureOut">
              <a:rPr lang="zh-TW" altLang="en-US" smtClean="0"/>
              <a:pPr/>
              <a:t>2013/1/28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285720" y="6572272"/>
            <a:ext cx="3829080" cy="21427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929586" y="6556248"/>
            <a:ext cx="588336" cy="228600"/>
          </a:xfrm>
          <a:prstGeom prst="rect">
            <a:avLst/>
          </a:prstGeom>
        </p:spPr>
        <p:txBody>
          <a:bodyPr/>
          <a:lstStyle>
            <a:extLst/>
          </a:lstStyle>
          <a:p>
            <a:fld id="{43A45172-8F7E-402C-BA55-470F886D373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 anchor="b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245936" y="6557946"/>
            <a:ext cx="2002464" cy="226902"/>
          </a:xfrm>
          <a:prstGeom prst="rect">
            <a:avLst/>
          </a:prstGeom>
        </p:spPr>
        <p:txBody>
          <a:bodyPr/>
          <a:lstStyle>
            <a:extLst/>
          </a:lstStyle>
          <a:p>
            <a:fld id="{4A3E55C4-1B54-4260-BC9F-92F1C3DAF52B}" type="datetimeFigureOut">
              <a:rPr lang="zh-TW" altLang="en-US" smtClean="0"/>
              <a:pPr/>
              <a:t>2013/1/28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285720" y="6572272"/>
            <a:ext cx="3829080" cy="214274"/>
          </a:xfrm>
          <a:prstGeom prst="rect">
            <a:avLst/>
          </a:prstGeom>
        </p:spPr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7929586" y="6556248"/>
            <a:ext cx="588336" cy="228600"/>
          </a:xfrm>
          <a:prstGeom prst="rect">
            <a:avLst/>
          </a:prstGeom>
        </p:spPr>
        <p:txBody>
          <a:bodyPr/>
          <a:lstStyle>
            <a:extLst/>
          </a:lstStyle>
          <a:p>
            <a:fld id="{43A45172-8F7E-402C-BA55-470F886D373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rot="21240000">
            <a:off x="597968" y="1004668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 rot="21420000">
            <a:off x="596706" y="998816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 vert="horz" anchor="b"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vert="horz" wrap="square" lIns="82296" tIns="0" rIns="0" bIns="0" numCol="1" spcCol="0" rtlCol="0" fromWordArt="0" anchor="t" anchorCtr="0" forceAA="0" compatLnSpc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3000"/>
              <a:buFontTx/>
              <a:buNone/>
              <a:tabLst/>
              <a:defRPr/>
            </a:pPr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245936" y="6557946"/>
            <a:ext cx="2002464" cy="226902"/>
          </a:xfrm>
          <a:prstGeom prst="rect">
            <a:avLst/>
          </a:prstGeom>
        </p:spPr>
        <p:txBody>
          <a:bodyPr/>
          <a:lstStyle>
            <a:extLst/>
          </a:lstStyle>
          <a:p>
            <a:fld id="{4A3E55C4-1B54-4260-BC9F-92F1C3DAF52B}" type="datetimeFigureOut">
              <a:rPr lang="zh-TW" altLang="en-US" smtClean="0"/>
              <a:pPr/>
              <a:t>2013/1/28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285720" y="6572272"/>
            <a:ext cx="3829080" cy="214274"/>
          </a:xfrm>
          <a:prstGeom prst="rect">
            <a:avLst/>
          </a:prstGeom>
        </p:spPr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7929586" y="6556248"/>
            <a:ext cx="588336" cy="228600"/>
          </a:xfrm>
          <a:prstGeom prst="rect">
            <a:avLst/>
          </a:prstGeom>
        </p:spPr>
        <p:txBody>
          <a:bodyPr/>
          <a:lstStyle>
            <a:extLst/>
          </a:lstStyle>
          <a:p>
            <a:fld id="{43A45172-8F7E-402C-BA55-470F886D373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圖片版面配置區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H="1">
            <a:off x="8643966" y="0"/>
            <a:ext cx="500034" cy="6858000"/>
          </a:xfrm>
          <a:prstGeom prst="rect">
            <a:avLst/>
          </a:prstGeom>
          <a:blipFill>
            <a:blip r:embed="rId13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標題版面配置區 2"/>
          <p:cNvSpPr>
            <a:spLocks noGrp="1"/>
          </p:cNvSpPr>
          <p:nvPr>
            <p:ph type="title"/>
          </p:nvPr>
        </p:nvSpPr>
        <p:spPr>
          <a:xfrm>
            <a:off x="285720" y="320040"/>
            <a:ext cx="8215370" cy="680068"/>
          </a:xfrm>
          <a:prstGeom prst="rect">
            <a:avLst/>
          </a:prstGeom>
        </p:spPr>
        <p:txBody>
          <a:bodyPr vert="horz" lIns="45720" tIns="0" rIns="45720" bIns="0" anchor="b" anchorCtr="0">
            <a:normAutofit/>
          </a:bodyPr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1" name="文字版面配置區 30"/>
          <p:cNvSpPr>
            <a:spLocks noGrp="1"/>
          </p:cNvSpPr>
          <p:nvPr>
            <p:ph type="body" idx="1"/>
          </p:nvPr>
        </p:nvSpPr>
        <p:spPr>
          <a:xfrm>
            <a:off x="285720" y="1214422"/>
            <a:ext cx="8215370" cy="5241314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dirty="0" smtClean="0"/>
              <a:t>第二層</a:t>
            </a:r>
          </a:p>
          <a:p>
            <a:pPr lvl="2" eaLnBrk="1" latinLnBrk="0" hangingPunct="1"/>
            <a:r>
              <a:rPr kumimoji="0" lang="zh-TW" altLang="en-US" dirty="0" smtClean="0"/>
              <a:t>第三層</a:t>
            </a:r>
          </a:p>
          <a:p>
            <a:pPr lvl="3" eaLnBrk="1" latinLnBrk="0" hangingPunct="1"/>
            <a:r>
              <a:rPr kumimoji="0" lang="zh-TW" altLang="en-US" dirty="0" smtClean="0"/>
              <a:t>第四層</a:t>
            </a:r>
          </a:p>
          <a:p>
            <a:pPr lvl="4" eaLnBrk="1" latinLnBrk="0" hangingPunct="1"/>
            <a:r>
              <a:rPr kumimoji="0" lang="zh-TW" altLang="en-US" dirty="0" smtClean="0"/>
              <a:t>第五層</a:t>
            </a:r>
            <a:endParaRPr kumimoji="0" 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285720" y="6500834"/>
            <a:ext cx="45223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accent1"/>
                </a:solidFill>
                <a:latin typeface="Calibri" pitchFamily="34" charset="0"/>
                <a:ea typeface="微軟正黑體" pitchFamily="34" charset="-120"/>
              </a:rPr>
              <a:t>Information</a:t>
            </a:r>
            <a:r>
              <a:rPr lang="en-US" altLang="zh-TW" sz="1600" baseline="0" dirty="0" smtClean="0">
                <a:solidFill>
                  <a:schemeClr val="accent1"/>
                </a:solidFill>
                <a:latin typeface="Calibri" pitchFamily="34" charset="0"/>
                <a:ea typeface="微軟正黑體" pitchFamily="34" charset="-120"/>
              </a:rPr>
              <a:t> Security Fundamentals and Practices - 9</a:t>
            </a:r>
            <a:endParaRPr lang="zh-TW" altLang="en-US" sz="1600" dirty="0">
              <a:solidFill>
                <a:schemeClr val="accent1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654796" y="648869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EC28E4-F2FF-4265-BE4A-7A326F99FD36}" type="slidenum">
              <a:rPr lang="zh-TW" altLang="en-US" b="1" smtClean="0">
                <a:solidFill>
                  <a:schemeClr val="bg1"/>
                </a:solidFill>
                <a:latin typeface="Calibri" pitchFamily="34" charset="0"/>
                <a:ea typeface="微軟正黑體" pitchFamily="34" charset="-120"/>
              </a:rPr>
              <a:pPr/>
              <a:t>‹#›</a:t>
            </a:fld>
            <a:endParaRPr lang="zh-TW" altLang="en-US" b="1" dirty="0">
              <a:solidFill>
                <a:schemeClr val="bg1"/>
              </a:solidFill>
              <a:latin typeface="Calibri" pitchFamily="34" charset="0"/>
              <a:ea typeface="微軟正黑體" pitchFamily="34" charset="-12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81" r:id="rId1"/>
    <p:sldLayoutId id="2147484382" r:id="rId2"/>
    <p:sldLayoutId id="2147484383" r:id="rId3"/>
    <p:sldLayoutId id="2147484384" r:id="rId4"/>
    <p:sldLayoutId id="2147484385" r:id="rId5"/>
    <p:sldLayoutId id="2147484386" r:id="rId6"/>
    <p:sldLayoutId id="2147484387" r:id="rId7"/>
    <p:sldLayoutId id="2147484388" r:id="rId8"/>
    <p:sldLayoutId id="2147484389" r:id="rId9"/>
    <p:sldLayoutId id="2147484390" r:id="rId10"/>
    <p:sldLayoutId id="2147484391" r:id="rId11"/>
  </p:sldLayoutIdLst>
  <p:txStyles>
    <p:titleStyle>
      <a:lvl1pPr algn="l" rtl="0" eaLnBrk="1" latinLnBrk="0" hangingPunct="1">
        <a:spcBef>
          <a:spcPct val="0"/>
        </a:spcBef>
        <a:buNone/>
        <a:defRPr kumimoji="0" sz="3800" b="1" kern="1200" cap="all" baseline="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effectLst/>
          <a:latin typeface="Calibri" pitchFamily="34" charset="0"/>
          <a:ea typeface="微軟正黑體" pitchFamily="34" charset="-120"/>
          <a:cs typeface="+mj-cs"/>
        </a:defRPr>
      </a:lvl1pPr>
      <a:extLst/>
    </p:titleStyle>
    <p:bodyStyle>
      <a:lvl1pPr marL="274320" indent="-274320" algn="l" rtl="0" eaLnBrk="1" latinLnBrk="0" hangingPunct="1">
        <a:lnSpc>
          <a:spcPts val="3200"/>
        </a:lnSpc>
        <a:spcBef>
          <a:spcPts val="1000"/>
        </a:spcBef>
        <a:buClr>
          <a:schemeClr val="tx2"/>
        </a:buClr>
        <a:buSzPct val="73000"/>
        <a:buFont typeface="Wingdings 2"/>
        <a:buChar char=""/>
        <a:defRPr kumimoji="0" sz="2000" kern="1200" baseline="0">
          <a:solidFill>
            <a:schemeClr val="tx1"/>
          </a:solidFill>
          <a:latin typeface="Calibri" pitchFamily="34" charset="0"/>
          <a:ea typeface="微軟正黑體" pitchFamily="34" charset="-120"/>
          <a:cs typeface="+mn-cs"/>
        </a:defRPr>
      </a:lvl1pPr>
      <a:lvl2pPr marL="521208" indent="-228600" algn="l" rtl="0" eaLnBrk="1" latinLnBrk="0" hangingPunct="1">
        <a:lnSpc>
          <a:spcPts val="3200"/>
        </a:lnSpc>
        <a:spcBef>
          <a:spcPts val="1000"/>
        </a:spcBef>
        <a:buClr>
          <a:schemeClr val="accent4"/>
        </a:buClr>
        <a:buSzPct val="80000"/>
        <a:buFont typeface="Wingdings 2"/>
        <a:buChar char=""/>
        <a:defRPr kumimoji="0" sz="2000" kern="1200">
          <a:solidFill>
            <a:schemeClr val="tx1">
              <a:tint val="85000"/>
            </a:schemeClr>
          </a:solidFill>
          <a:latin typeface="Calibri" pitchFamily="34" charset="0"/>
          <a:ea typeface="微軟正黑體" pitchFamily="34" charset="-120"/>
          <a:cs typeface="+mn-cs"/>
        </a:defRPr>
      </a:lvl2pPr>
      <a:lvl3pPr marL="758952" indent="-228600" algn="l" rtl="0" eaLnBrk="1" latinLnBrk="0" hangingPunct="1">
        <a:lnSpc>
          <a:spcPts val="3200"/>
        </a:lnSpc>
        <a:spcBef>
          <a:spcPts val="1000"/>
        </a:spcBef>
        <a:buClr>
          <a:schemeClr val="accent4"/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Calibri" pitchFamily="34" charset="0"/>
          <a:ea typeface="微軟正黑體" pitchFamily="34" charset="-120"/>
          <a:cs typeface="+mn-cs"/>
        </a:defRPr>
      </a:lvl3pPr>
      <a:lvl4pPr marL="1005840" indent="-228600" algn="l" rtl="0" eaLnBrk="1" latinLnBrk="0" hangingPunct="1">
        <a:lnSpc>
          <a:spcPts val="3200"/>
        </a:lnSpc>
        <a:spcBef>
          <a:spcPts val="10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Calibri" pitchFamily="34" charset="0"/>
          <a:ea typeface="微軟正黑體" pitchFamily="34" charset="-120"/>
          <a:cs typeface="+mn-cs"/>
        </a:defRPr>
      </a:lvl4pPr>
      <a:lvl5pPr marL="1280160" indent="-228600" algn="l" rtl="0" eaLnBrk="1" latinLnBrk="0" hangingPunct="1">
        <a:lnSpc>
          <a:spcPts val="3200"/>
        </a:lnSpc>
        <a:spcBef>
          <a:spcPts val="1000"/>
        </a:spcBef>
        <a:buClr>
          <a:schemeClr val="accent4"/>
        </a:buClr>
        <a:buSzPct val="70000"/>
        <a:buFont typeface="Wingdings"/>
        <a:buChar char=""/>
        <a:defRPr kumimoji="0" sz="1800" kern="1200">
          <a:solidFill>
            <a:schemeClr val="tx1"/>
          </a:solidFill>
          <a:latin typeface="Calibri" pitchFamily="34" charset="0"/>
          <a:ea typeface="微軟正黑體" pitchFamily="34" charset="-120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3800" dirty="0" smtClean="0"/>
              <a:t>Information Security Fundamentals and Practices</a:t>
            </a:r>
            <a:br>
              <a:rPr lang="en-US" altLang="zh-TW" sz="3800" dirty="0" smtClean="0"/>
            </a:br>
            <a:r>
              <a:rPr lang="zh-TW" altLang="en-US" sz="3800" dirty="0" smtClean="0"/>
              <a:t>資訊安全概論與實務</a:t>
            </a:r>
            <a:endParaRPr lang="zh-TW" altLang="en-US" sz="3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潘天佑博士 主編</a:t>
            </a:r>
            <a:endParaRPr lang="en-US" altLang="zh-TW" dirty="0" smtClean="0"/>
          </a:p>
        </p:txBody>
      </p:sp>
      <p:sp>
        <p:nvSpPr>
          <p:cNvPr id="4" name="文字方塊 3"/>
          <p:cNvSpPr txBox="1"/>
          <p:nvPr/>
        </p:nvSpPr>
        <p:spPr>
          <a:xfrm>
            <a:off x="2843808" y="6309320"/>
            <a:ext cx="6186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zh-TW" sz="1200" dirty="0"/>
              <a:t>版權聲明：本教學投影片僅供教師授課講解使用，投影片內之圖片、文字及其相關內容</a:t>
            </a:r>
            <a:r>
              <a:rPr lang="zh-TW" altLang="zh-TW" sz="1200" dirty="0" smtClean="0"/>
              <a:t>，</a:t>
            </a:r>
            <a:endParaRPr lang="en-US" altLang="zh-TW" sz="1200" dirty="0" smtClean="0"/>
          </a:p>
          <a:p>
            <a:r>
              <a:rPr lang="zh-TW" altLang="zh-TW" sz="1200" dirty="0" smtClean="0"/>
              <a:t>未經</a:t>
            </a:r>
            <a:r>
              <a:rPr lang="zh-TW" altLang="zh-TW" sz="1200" dirty="0"/>
              <a:t>著作權人許可，不得以任何形式或方法轉載使用</a:t>
            </a:r>
            <a:r>
              <a:rPr lang="zh-TW" altLang="zh-TW" sz="1200" dirty="0" smtClean="0"/>
              <a:t>。</a:t>
            </a:r>
            <a:endParaRPr lang="zh-TW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 smtClean="0"/>
              <a:t>由於封包過濾防火牆沒有檢視</a:t>
            </a:r>
            <a:r>
              <a:rPr lang="en-US" altLang="zh-TW" sz="2000" dirty="0" smtClean="0"/>
              <a:t>OSI</a:t>
            </a:r>
            <a:r>
              <a:rPr lang="zh-TW" altLang="en-US" sz="2000" dirty="0" smtClean="0"/>
              <a:t>較上層的資料，所以無法避免利用應用層級弱點的攻擊。如果防火牆允許某種應用，這應用的所有功能都被允許。</a:t>
            </a:r>
            <a:endParaRPr lang="en-US" altLang="zh-TW" sz="2000" dirty="0" smtClean="0"/>
          </a:p>
          <a:p>
            <a:r>
              <a:rPr lang="zh-TW" altLang="en-US" sz="2000" dirty="0" smtClean="0"/>
              <a:t>由於封包過濾防火牆只檢視少量的資料，所以它記錄的資料也少，例如來源與目的地位址與資料類型等。一旦需要做事件調查或稽核時，能提供的證據性薄弱。</a:t>
            </a:r>
            <a:endParaRPr lang="en-US" altLang="zh-TW" sz="2000" dirty="0" smtClean="0"/>
          </a:p>
          <a:p>
            <a:r>
              <a:rPr lang="zh-TW" altLang="en-US" sz="2000" dirty="0" smtClean="0"/>
              <a:t>這種低層的防火牆通常不具備使用者認證的功能。</a:t>
            </a:r>
            <a:endParaRPr lang="en-US" altLang="zh-TW" sz="2000" dirty="0" smtClean="0"/>
          </a:p>
          <a:p>
            <a:r>
              <a:rPr lang="zh-TW" altLang="en-US" sz="2000" dirty="0" smtClean="0"/>
              <a:t>封包過濾防火牆很難避免 </a:t>
            </a:r>
            <a:r>
              <a:rPr lang="zh-TW" altLang="en-US" sz="2000" dirty="0" smtClean="0">
                <a:latin typeface="微軟正黑體"/>
                <a:ea typeface="微軟正黑體"/>
              </a:rPr>
              <a:t>「</a:t>
            </a:r>
            <a:r>
              <a:rPr lang="en-US" altLang="zh-TW" sz="2000" dirty="0" smtClean="0"/>
              <a:t>IP </a:t>
            </a:r>
            <a:r>
              <a:rPr lang="zh-TW" altLang="en-US" sz="2000" dirty="0" smtClean="0"/>
              <a:t>位址偽裝</a:t>
            </a:r>
            <a:r>
              <a:rPr lang="zh-TW" altLang="en-US" sz="2000" dirty="0" smtClean="0">
                <a:latin typeface="微軟正黑體"/>
                <a:ea typeface="微軟正黑體"/>
              </a:rPr>
              <a:t>」之類的攻擊。因為位址是這類防火牆的主要判斷依據，一旦被造假，就無法察覺。</a:t>
            </a:r>
            <a:endParaRPr lang="en-US" altLang="zh-TW" sz="2000" dirty="0" smtClean="0">
              <a:latin typeface="微軟正黑體"/>
              <a:ea typeface="微軟正黑體"/>
            </a:endParaRPr>
          </a:p>
          <a:p>
            <a:r>
              <a:rPr lang="zh-TW" altLang="en-US" sz="2000" dirty="0" smtClean="0"/>
              <a:t>由於用以判斷的資料有限，當封包過濾防火牆的設定不當時，就可能造成門戶洞開的現象。就像前面的範例，如果第七個規則未寫入，任何外部存取要求都會被允許。</a:t>
            </a:r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封包過濾防火牆的弱點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285720" y="1357298"/>
            <a:ext cx="6286544" cy="5286412"/>
          </a:xfrm>
        </p:spPr>
        <p:txBody>
          <a:bodyPr>
            <a:normAutofit/>
          </a:bodyPr>
          <a:lstStyle/>
          <a:p>
            <a:r>
              <a:rPr lang="zh-TW" altLang="en-US" sz="2000" dirty="0" smtClean="0"/>
              <a:t>狀態檢查防火牆 </a:t>
            </a:r>
            <a:r>
              <a:rPr lang="en-US" altLang="zh-TW" sz="2000" dirty="0" smtClean="0"/>
              <a:t>(stateful inspection firewalls) </a:t>
            </a:r>
            <a:r>
              <a:rPr lang="zh-TW" altLang="en-US" sz="2000" dirty="0" smtClean="0"/>
              <a:t>是一個封包過濾器再加上對 </a:t>
            </a:r>
            <a:r>
              <a:rPr lang="en-US" altLang="zh-TW" sz="2000" dirty="0" smtClean="0"/>
              <a:t>L4 (</a:t>
            </a:r>
            <a:r>
              <a:rPr lang="zh-TW" altLang="en-US" sz="2000" dirty="0" smtClean="0"/>
              <a:t>傳輸層</a:t>
            </a:r>
            <a:r>
              <a:rPr lang="en-US" altLang="zh-TW" sz="2000" dirty="0" smtClean="0"/>
              <a:t>)</a:t>
            </a:r>
            <a:r>
              <a:rPr lang="zh-TW" altLang="en-US" sz="2000" dirty="0" smtClean="0"/>
              <a:t> 的瞭解。</a:t>
            </a:r>
            <a:endParaRPr lang="en-US" altLang="zh-TW" sz="2000" dirty="0" smtClean="0"/>
          </a:p>
          <a:p>
            <a:r>
              <a:rPr lang="zh-TW" altLang="en-US" sz="2000" dirty="0" smtClean="0"/>
              <a:t>當系統與遠端建立 </a:t>
            </a:r>
            <a:r>
              <a:rPr lang="en-US" altLang="zh-TW" sz="2000" dirty="0" smtClean="0"/>
              <a:t>TCP </a:t>
            </a:r>
            <a:r>
              <a:rPr lang="zh-TW" altLang="en-US" sz="2000" dirty="0" smtClean="0"/>
              <a:t>會談時，會建立一個連接埠來接收遠端系統端傳回的訊息；這個連接埠的編號會大於 </a:t>
            </a:r>
            <a:r>
              <a:rPr lang="en-US" altLang="zh-TW" sz="2000" dirty="0" smtClean="0"/>
              <a:t>1023 (</a:t>
            </a:r>
            <a:r>
              <a:rPr lang="zh-TW" altLang="en-US" sz="2000" dirty="0" smtClean="0"/>
              <a:t>這個編號以內為特殊用途埠</a:t>
            </a:r>
            <a:r>
              <a:rPr lang="en-US" altLang="zh-TW" sz="2000" dirty="0" smtClean="0"/>
              <a:t>)</a:t>
            </a:r>
            <a:r>
              <a:rPr lang="zh-TW" altLang="en-US" sz="2000" dirty="0" smtClean="0"/>
              <a:t>。</a:t>
            </a:r>
            <a:endParaRPr lang="en-US" altLang="zh-TW" sz="2000" dirty="0" smtClean="0"/>
          </a:p>
          <a:p>
            <a:r>
              <a:rPr lang="zh-TW" altLang="en-US" sz="2000" dirty="0" smtClean="0"/>
              <a:t>封包過濾防火牆必須允許所有外部傳給連接埠編號大於 </a:t>
            </a:r>
            <a:r>
              <a:rPr lang="en-US" altLang="zh-TW" sz="2000" dirty="0" smtClean="0"/>
              <a:t>1023 </a:t>
            </a:r>
            <a:r>
              <a:rPr lang="zh-TW" altLang="en-US" sz="2000" dirty="0" smtClean="0"/>
              <a:t>的封包，因為它們可能都是目的地系統回覆的封包。然而開放這麼多連接埠造成巨大的風險，駭客可能使用各種技術攻擊這些開放區域。</a:t>
            </a:r>
            <a:endParaRPr lang="en-US" altLang="zh-TW" sz="2000" dirty="0" smtClean="0"/>
          </a:p>
          <a:p>
            <a:r>
              <a:rPr lang="zh-TW" altLang="en-US" sz="2000" dirty="0" smtClean="0"/>
              <a:t>狀態檢查防火牆彌補這個弱點，它以一個狀態表 </a:t>
            </a:r>
            <a:r>
              <a:rPr lang="en-US" altLang="zh-TW" sz="2000" dirty="0" smtClean="0"/>
              <a:t>(state table)</a:t>
            </a:r>
            <a:r>
              <a:rPr lang="zh-TW" altLang="en-US" sz="2000" dirty="0" smtClean="0"/>
              <a:t> 追蹤那些連接埠被打開，而不是一直維持全開的狀態。</a:t>
            </a:r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狀態檢查防火牆 </a:t>
            </a:r>
            <a:r>
              <a:rPr lang="en-US" altLang="zh-TW" dirty="0" smtClean="0"/>
              <a:t>(I)</a:t>
            </a:r>
            <a:endParaRPr lang="zh-TW" altLang="en-US" dirty="0"/>
          </a:p>
        </p:txBody>
      </p:sp>
      <p:sp>
        <p:nvSpPr>
          <p:cNvPr id="4" name="圓柱 3"/>
          <p:cNvSpPr/>
          <p:nvPr/>
        </p:nvSpPr>
        <p:spPr>
          <a:xfrm>
            <a:off x="7000892" y="5128204"/>
            <a:ext cx="1357322" cy="484758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/>
              <a:t>實體層</a:t>
            </a:r>
            <a:endParaRPr lang="zh-TW" altLang="en-US" sz="1600" dirty="0"/>
          </a:p>
        </p:txBody>
      </p:sp>
      <p:sp>
        <p:nvSpPr>
          <p:cNvPr id="5" name="圓柱 4"/>
          <p:cNvSpPr/>
          <p:nvPr/>
        </p:nvSpPr>
        <p:spPr>
          <a:xfrm>
            <a:off x="7000892" y="4643446"/>
            <a:ext cx="1357322" cy="48475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/>
              <a:t>資料連結層</a:t>
            </a:r>
            <a:endParaRPr lang="zh-TW" altLang="en-US" sz="1600" dirty="0"/>
          </a:p>
        </p:txBody>
      </p:sp>
      <p:sp>
        <p:nvSpPr>
          <p:cNvPr id="6" name="圓柱 5"/>
          <p:cNvSpPr/>
          <p:nvPr/>
        </p:nvSpPr>
        <p:spPr>
          <a:xfrm>
            <a:off x="7000892" y="4128072"/>
            <a:ext cx="1357322" cy="48475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/>
              <a:t>網路層</a:t>
            </a:r>
            <a:endParaRPr lang="zh-TW" altLang="en-US" sz="1600" dirty="0"/>
          </a:p>
        </p:txBody>
      </p:sp>
      <p:sp>
        <p:nvSpPr>
          <p:cNvPr id="7" name="圓柱 6"/>
          <p:cNvSpPr/>
          <p:nvPr/>
        </p:nvSpPr>
        <p:spPr>
          <a:xfrm>
            <a:off x="7000892" y="3643314"/>
            <a:ext cx="1357322" cy="48475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/>
              <a:t>傳輸層</a:t>
            </a:r>
            <a:endParaRPr lang="zh-TW" altLang="en-US" sz="1600" dirty="0"/>
          </a:p>
        </p:txBody>
      </p:sp>
      <p:sp>
        <p:nvSpPr>
          <p:cNvPr id="8" name="圓柱 7"/>
          <p:cNvSpPr/>
          <p:nvPr/>
        </p:nvSpPr>
        <p:spPr>
          <a:xfrm>
            <a:off x="7000892" y="3143248"/>
            <a:ext cx="1357322" cy="484758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/>
              <a:t>會談層</a:t>
            </a:r>
            <a:endParaRPr lang="zh-TW" altLang="en-US" sz="1600" dirty="0"/>
          </a:p>
        </p:txBody>
      </p:sp>
      <p:sp>
        <p:nvSpPr>
          <p:cNvPr id="9" name="圓柱 8"/>
          <p:cNvSpPr/>
          <p:nvPr/>
        </p:nvSpPr>
        <p:spPr>
          <a:xfrm>
            <a:off x="7000892" y="2627874"/>
            <a:ext cx="1357322" cy="484758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/>
              <a:t>展現層</a:t>
            </a:r>
            <a:endParaRPr lang="zh-TW" altLang="en-US" sz="1600" dirty="0"/>
          </a:p>
        </p:txBody>
      </p:sp>
      <p:sp>
        <p:nvSpPr>
          <p:cNvPr id="10" name="圓柱 9"/>
          <p:cNvSpPr/>
          <p:nvPr/>
        </p:nvSpPr>
        <p:spPr>
          <a:xfrm>
            <a:off x="7000892" y="2143116"/>
            <a:ext cx="1357322" cy="484758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/>
              <a:t>應用層</a:t>
            </a:r>
            <a:endParaRPr lang="zh-TW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285720" y="1357298"/>
            <a:ext cx="8215370" cy="3214710"/>
          </a:xfrm>
        </p:spPr>
        <p:txBody>
          <a:bodyPr>
            <a:normAutofit/>
          </a:bodyPr>
          <a:lstStyle/>
          <a:p>
            <a:r>
              <a:rPr lang="zh-TW" altLang="en-US" sz="2000" dirty="0" smtClean="0"/>
              <a:t>前述封包過濾防火牆範例的第一個規則如下表；它永遠允許所有由外向內的連結，只要目的埠大於 </a:t>
            </a:r>
            <a:r>
              <a:rPr lang="en-US" altLang="zh-TW" sz="2000" dirty="0" smtClean="0"/>
              <a:t>1023</a:t>
            </a:r>
            <a:r>
              <a:rPr lang="zh-TW" altLang="en-US" sz="2000" dirty="0" smtClean="0"/>
              <a:t>。</a:t>
            </a:r>
            <a:endParaRPr lang="en-US" altLang="zh-TW" sz="2000" dirty="0" smtClean="0"/>
          </a:p>
          <a:p>
            <a:r>
              <a:rPr lang="zh-TW" altLang="en-US" sz="2000" dirty="0" smtClean="0"/>
              <a:t>狀態檢查防火牆會檢查狀態表，例如發現 </a:t>
            </a:r>
            <a:r>
              <a:rPr lang="en-US" altLang="zh-TW" sz="2000" dirty="0" smtClean="0"/>
              <a:t>192.168.1.100</a:t>
            </a:r>
            <a:r>
              <a:rPr lang="zh-TW" altLang="en-US" sz="2000" dirty="0" smtClean="0"/>
              <a:t> 開啟 </a:t>
            </a:r>
            <a:r>
              <a:rPr lang="en-US" altLang="zh-TW" sz="2000" dirty="0" smtClean="0"/>
              <a:t>1030 </a:t>
            </a:r>
            <a:r>
              <a:rPr lang="zh-TW" altLang="en-US" sz="2000" dirty="0" smtClean="0"/>
              <a:t>埠，</a:t>
            </a:r>
            <a:r>
              <a:rPr lang="en-US" altLang="zh-TW" sz="2000" dirty="0" smtClean="0"/>
              <a:t> 192.168.1.101</a:t>
            </a:r>
            <a:r>
              <a:rPr lang="zh-TW" altLang="en-US" sz="2000" dirty="0" smtClean="0"/>
              <a:t> 開啟 </a:t>
            </a:r>
            <a:r>
              <a:rPr lang="en-US" altLang="zh-TW" sz="2000" dirty="0" smtClean="0"/>
              <a:t>1033 </a:t>
            </a:r>
            <a:r>
              <a:rPr lang="zh-TW" altLang="en-US" sz="2000" dirty="0" smtClean="0"/>
              <a:t>埠，</a:t>
            </a:r>
            <a:r>
              <a:rPr lang="en-US" altLang="zh-TW" sz="2000" dirty="0" smtClean="0"/>
              <a:t>192.168.1.103</a:t>
            </a:r>
            <a:r>
              <a:rPr lang="zh-TW" altLang="en-US" sz="2000" dirty="0" smtClean="0"/>
              <a:t> 開啟 </a:t>
            </a:r>
            <a:r>
              <a:rPr lang="en-US" altLang="zh-TW" sz="2000" dirty="0" smtClean="0"/>
              <a:t>3321 </a:t>
            </a:r>
            <a:r>
              <a:rPr lang="zh-TW" altLang="en-US" sz="2000" dirty="0" smtClean="0"/>
              <a:t>埠；其它都沒有開。這時若有外部系統要連結不屬於以上的連接埠，就會被拒絕。</a:t>
            </a:r>
            <a:endParaRPr lang="en-US" altLang="zh-TW" sz="2000" dirty="0" smtClean="0"/>
          </a:p>
          <a:p>
            <a:r>
              <a:rPr lang="zh-TW" altLang="en-US" sz="2000" dirty="0" smtClean="0"/>
              <a:t>由此可知，狀態檢查防火牆比單純的封包過濾要安全，因為它能靠狀態的記憶來判斷是否允許存取，而不只依據靜態的規則。</a:t>
            </a:r>
            <a:endParaRPr lang="en-US" altLang="zh-TW" sz="2000" dirty="0" smtClean="0"/>
          </a:p>
          <a:p>
            <a:endParaRPr lang="zh-TW" altLang="en-US" sz="2000" dirty="0" smtClean="0"/>
          </a:p>
          <a:p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狀態檢查防火牆 </a:t>
            </a:r>
            <a:r>
              <a:rPr lang="en-US" altLang="zh-TW" dirty="0" smtClean="0"/>
              <a:t>(II)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357158" y="4643446"/>
          <a:ext cx="8072492" cy="1285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752"/>
                <a:gridCol w="1214446"/>
                <a:gridCol w="871544"/>
                <a:gridCol w="1200158"/>
                <a:gridCol w="885832"/>
                <a:gridCol w="828680"/>
                <a:gridCol w="2786080"/>
              </a:tblGrid>
              <a:tr h="667453"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來源位址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來源埠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目的位址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目的埠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動作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說明</a:t>
                      </a:r>
                      <a:endParaRPr lang="zh-TW" altLang="en-US" sz="1600" dirty="0"/>
                    </a:p>
                  </a:txBody>
                  <a:tcPr anchor="ctr"/>
                </a:tc>
              </a:tr>
              <a:tr h="6184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latin typeface="Calibri" pitchFamily="34" charset="0"/>
                        </a:rPr>
                        <a:t>1</a:t>
                      </a:r>
                      <a:endParaRPr lang="zh-TW" altLang="en-US" sz="1600" b="1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>
                          <a:latin typeface="Calibri" pitchFamily="34" charset="0"/>
                        </a:rPr>
                        <a:t>任何</a:t>
                      </a:r>
                      <a:endParaRPr lang="zh-TW" altLang="en-US" sz="16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>
                          <a:latin typeface="Calibri" pitchFamily="34" charset="0"/>
                        </a:rPr>
                        <a:t>任何</a:t>
                      </a:r>
                      <a:endParaRPr lang="zh-TW" altLang="en-US" sz="16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Calibri" pitchFamily="34" charset="0"/>
                        </a:rPr>
                        <a:t>192.168.1.0</a:t>
                      </a:r>
                      <a:endParaRPr lang="zh-TW" altLang="en-US" sz="16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Font typeface="Wingdings"/>
                        <a:buNone/>
                      </a:pPr>
                      <a:r>
                        <a:rPr lang="en-US" altLang="zh-TW" sz="1600" dirty="0" smtClean="0">
                          <a:latin typeface="Calibri" pitchFamily="34" charset="0"/>
                        </a:rPr>
                        <a:t>&gt; 1023</a:t>
                      </a:r>
                      <a:endParaRPr lang="zh-TW" altLang="en-US" sz="16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>
                          <a:latin typeface="Calibri" pitchFamily="34" charset="0"/>
                        </a:rPr>
                        <a:t>允許</a:t>
                      </a:r>
                      <a:endParaRPr lang="zh-TW" altLang="en-US" sz="16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 smtClean="0">
                          <a:latin typeface="Calibri" pitchFamily="34" charset="0"/>
                        </a:rPr>
                        <a:t>允許回覆的 </a:t>
                      </a:r>
                      <a:r>
                        <a:rPr lang="en-US" altLang="zh-TW" sz="1600" dirty="0" smtClean="0">
                          <a:latin typeface="Calibri" pitchFamily="34" charset="0"/>
                        </a:rPr>
                        <a:t>TCP</a:t>
                      </a:r>
                      <a:r>
                        <a:rPr lang="zh-TW" altLang="en-US" sz="1600" dirty="0" smtClean="0">
                          <a:latin typeface="Calibri" pitchFamily="34" charset="0"/>
                        </a:rPr>
                        <a:t> 連結到內網</a:t>
                      </a:r>
                      <a:endParaRPr lang="zh-TW" altLang="en-US" sz="1600" dirty="0">
                        <a:latin typeface="Calibri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285720" y="1357298"/>
            <a:ext cx="6286544" cy="5286412"/>
          </a:xfrm>
        </p:spPr>
        <p:txBody>
          <a:bodyPr>
            <a:normAutofit/>
          </a:bodyPr>
          <a:lstStyle/>
          <a:p>
            <a:r>
              <a:rPr lang="zh-TW" altLang="en-US" sz="2000" dirty="0" smtClean="0"/>
              <a:t>應用代理閘道防火牆 </a:t>
            </a:r>
            <a:r>
              <a:rPr lang="en-US" altLang="zh-TW" sz="2000" dirty="0" smtClean="0"/>
              <a:t>(application-proxy gateway firewalls) </a:t>
            </a:r>
            <a:r>
              <a:rPr lang="zh-TW" altLang="en-US" sz="2000" dirty="0" smtClean="0"/>
              <a:t>是較先進的防火牆，結合了較低層級的存取控制與較高層級 </a:t>
            </a:r>
            <a:r>
              <a:rPr lang="en-US" altLang="zh-TW" sz="2000" dirty="0" smtClean="0"/>
              <a:t>(L7) </a:t>
            </a:r>
            <a:r>
              <a:rPr lang="zh-TW" altLang="en-US" sz="2000" dirty="0" smtClean="0"/>
              <a:t>的功能。</a:t>
            </a:r>
            <a:endParaRPr lang="en-US" altLang="zh-TW" sz="2000" dirty="0" smtClean="0"/>
          </a:p>
          <a:p>
            <a:pPr marL="274320" lvl="1" indent="-274320">
              <a:buClr>
                <a:schemeClr val="tx2"/>
              </a:buClr>
              <a:buSzPct val="73000"/>
              <a:buFont typeface="Wingdings 2"/>
              <a:buChar char=""/>
            </a:pPr>
            <a:r>
              <a:rPr lang="zh-TW" altLang="en-US" dirty="0" smtClean="0">
                <a:solidFill>
                  <a:schemeClr val="tx1"/>
                </a:solidFill>
                <a:ea typeface="+mn-ea"/>
              </a:rPr>
              <a:t>應用代理閘道防火牆可被視為私人網路與任何其它網路的中間人，它接到外部網路的請求之後，依據一些預定的原則做判斷該轉送這個請求或是拒絕。代理人防火牆將所有進出的封包都做加工處理，包括隱藏</a:t>
            </a:r>
            <a:r>
              <a:rPr lang="en-US" altLang="zh-TW" dirty="0" smtClean="0">
                <a:solidFill>
                  <a:schemeClr val="tx1"/>
                </a:solidFill>
                <a:ea typeface="+mn-ea"/>
              </a:rPr>
              <a:t>IP</a:t>
            </a:r>
            <a:r>
              <a:rPr lang="zh-TW" altLang="en-US" dirty="0" smtClean="0">
                <a:solidFill>
                  <a:schemeClr val="tx1"/>
                </a:solidFill>
                <a:ea typeface="+mn-ea"/>
              </a:rPr>
              <a:t>位址。</a:t>
            </a:r>
            <a:endParaRPr lang="en-US" altLang="zh-TW" dirty="0" smtClean="0">
              <a:solidFill>
                <a:schemeClr val="tx1"/>
              </a:solidFill>
              <a:ea typeface="+mn-ea"/>
            </a:endParaRPr>
          </a:p>
          <a:p>
            <a:pPr marL="274320" lvl="1" indent="-274320">
              <a:buClr>
                <a:schemeClr val="tx2"/>
              </a:buClr>
              <a:buSzPct val="73000"/>
              <a:buFont typeface="Wingdings 2"/>
              <a:buChar char=""/>
            </a:pPr>
            <a:r>
              <a:rPr lang="zh-TW" altLang="en-US" dirty="0" smtClean="0">
                <a:solidFill>
                  <a:schemeClr val="tx1"/>
                </a:solidFill>
                <a:ea typeface="+mn-ea"/>
              </a:rPr>
              <a:t>除了依據規則做存取控制外，</a:t>
            </a:r>
            <a:r>
              <a:rPr lang="zh-TW" altLang="en-US" dirty="0" smtClean="0">
                <a:solidFill>
                  <a:schemeClr val="tx1"/>
                </a:solidFill>
              </a:rPr>
              <a:t>應用代理閘道防火牆可以要求網路使用者做身分認證</a:t>
            </a:r>
            <a:endParaRPr lang="en-US" altLang="zh-TW" dirty="0" smtClean="0">
              <a:solidFill>
                <a:schemeClr val="tx1"/>
              </a:solidFill>
              <a:ea typeface="+mn-ea"/>
            </a:endParaRPr>
          </a:p>
          <a:p>
            <a:r>
              <a:rPr lang="zh-TW" altLang="en-US" sz="2000" dirty="0" smtClean="0"/>
              <a:t>下一頁的圖形顯示一個應用代理伺服器。外部請求存取某個應用伺服器，但實際與其連接的是代理伺服器；每一種應用需要一個代理伺服器。</a:t>
            </a:r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應用代理閘道防火牆</a:t>
            </a:r>
            <a:endParaRPr lang="zh-TW" altLang="en-US" dirty="0"/>
          </a:p>
        </p:txBody>
      </p:sp>
      <p:sp>
        <p:nvSpPr>
          <p:cNvPr id="4" name="圓柱 3"/>
          <p:cNvSpPr/>
          <p:nvPr/>
        </p:nvSpPr>
        <p:spPr>
          <a:xfrm>
            <a:off x="7000892" y="5128204"/>
            <a:ext cx="1357322" cy="484758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/>
              <a:t>實體層</a:t>
            </a:r>
            <a:endParaRPr lang="zh-TW" altLang="en-US" sz="1600" dirty="0"/>
          </a:p>
        </p:txBody>
      </p:sp>
      <p:sp>
        <p:nvSpPr>
          <p:cNvPr id="5" name="圓柱 4"/>
          <p:cNvSpPr/>
          <p:nvPr/>
        </p:nvSpPr>
        <p:spPr>
          <a:xfrm>
            <a:off x="7000892" y="4643446"/>
            <a:ext cx="1357322" cy="48475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/>
              <a:t>資料連結層</a:t>
            </a:r>
            <a:endParaRPr lang="zh-TW" altLang="en-US" sz="1600" dirty="0"/>
          </a:p>
        </p:txBody>
      </p:sp>
      <p:sp>
        <p:nvSpPr>
          <p:cNvPr id="6" name="圓柱 5"/>
          <p:cNvSpPr/>
          <p:nvPr/>
        </p:nvSpPr>
        <p:spPr>
          <a:xfrm>
            <a:off x="7000892" y="4128072"/>
            <a:ext cx="1357322" cy="48475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/>
              <a:t>網路層</a:t>
            </a:r>
            <a:endParaRPr lang="zh-TW" altLang="en-US" sz="1600" dirty="0"/>
          </a:p>
        </p:txBody>
      </p:sp>
      <p:sp>
        <p:nvSpPr>
          <p:cNvPr id="7" name="圓柱 6"/>
          <p:cNvSpPr/>
          <p:nvPr/>
        </p:nvSpPr>
        <p:spPr>
          <a:xfrm>
            <a:off x="7000892" y="3643314"/>
            <a:ext cx="1357322" cy="48475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/>
              <a:t>傳輸層</a:t>
            </a:r>
            <a:endParaRPr lang="zh-TW" altLang="en-US" sz="1600" dirty="0"/>
          </a:p>
        </p:txBody>
      </p:sp>
      <p:sp>
        <p:nvSpPr>
          <p:cNvPr id="8" name="圓柱 7"/>
          <p:cNvSpPr/>
          <p:nvPr/>
        </p:nvSpPr>
        <p:spPr>
          <a:xfrm>
            <a:off x="7000892" y="3143248"/>
            <a:ext cx="1357322" cy="484758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/>
              <a:t>會談層</a:t>
            </a:r>
            <a:endParaRPr lang="zh-TW" altLang="en-US" sz="1600" dirty="0"/>
          </a:p>
        </p:txBody>
      </p:sp>
      <p:sp>
        <p:nvSpPr>
          <p:cNvPr id="9" name="圓柱 8"/>
          <p:cNvSpPr/>
          <p:nvPr/>
        </p:nvSpPr>
        <p:spPr>
          <a:xfrm>
            <a:off x="7000892" y="2627874"/>
            <a:ext cx="1357322" cy="484758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/>
              <a:t>展現層</a:t>
            </a:r>
            <a:endParaRPr lang="zh-TW" altLang="en-US" sz="1600" dirty="0"/>
          </a:p>
        </p:txBody>
      </p:sp>
      <p:sp>
        <p:nvSpPr>
          <p:cNvPr id="10" name="圓柱 9"/>
          <p:cNvSpPr/>
          <p:nvPr/>
        </p:nvSpPr>
        <p:spPr>
          <a:xfrm>
            <a:off x="7000892" y="2143116"/>
            <a:ext cx="1357322" cy="48475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/>
              <a:t>應用層</a:t>
            </a:r>
            <a:endParaRPr lang="zh-TW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應用代理閘道防火牆圖示</a:t>
            </a:r>
            <a:endParaRPr lang="zh-TW" altLang="en-US" dirty="0"/>
          </a:p>
        </p:txBody>
      </p:sp>
      <p:grpSp>
        <p:nvGrpSpPr>
          <p:cNvPr id="13" name="Group 149"/>
          <p:cNvGrpSpPr>
            <a:grpSpLocks/>
          </p:cNvGrpSpPr>
          <p:nvPr/>
        </p:nvGrpSpPr>
        <p:grpSpPr bwMode="auto">
          <a:xfrm>
            <a:off x="3607330" y="3714752"/>
            <a:ext cx="464604" cy="1129628"/>
            <a:chOff x="2160" y="1896"/>
            <a:chExt cx="533" cy="863"/>
          </a:xfrm>
        </p:grpSpPr>
        <p:sp>
          <p:nvSpPr>
            <p:cNvPr id="25" name="Freeform 150"/>
            <p:cNvSpPr>
              <a:spLocks noChangeAspect="1"/>
            </p:cNvSpPr>
            <p:nvPr/>
          </p:nvSpPr>
          <p:spPr bwMode="auto">
            <a:xfrm>
              <a:off x="2160" y="2249"/>
              <a:ext cx="90" cy="399"/>
            </a:xfrm>
            <a:custGeom>
              <a:avLst/>
              <a:gdLst>
                <a:gd name="T0" fmla="*/ 0 w 144"/>
                <a:gd name="T1" fmla="*/ 1 h 644"/>
                <a:gd name="T2" fmla="*/ 0 w 144"/>
                <a:gd name="T3" fmla="*/ 1 h 644"/>
                <a:gd name="T4" fmla="*/ 1 w 144"/>
                <a:gd name="T5" fmla="*/ 0 h 644"/>
                <a:gd name="T6" fmla="*/ 1 w 144"/>
                <a:gd name="T7" fmla="*/ 1 h 644"/>
                <a:gd name="T8" fmla="*/ 0 w 144"/>
                <a:gd name="T9" fmla="*/ 1 h 6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"/>
                <a:gd name="T16" fmla="*/ 0 h 644"/>
                <a:gd name="T17" fmla="*/ 144 w 144"/>
                <a:gd name="T18" fmla="*/ 644 h 6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" h="644">
                  <a:moveTo>
                    <a:pt x="0" y="644"/>
                  </a:moveTo>
                  <a:lnTo>
                    <a:pt x="0" y="79"/>
                  </a:lnTo>
                  <a:lnTo>
                    <a:pt x="144" y="0"/>
                  </a:lnTo>
                  <a:lnTo>
                    <a:pt x="144" y="554"/>
                  </a:lnTo>
                  <a:lnTo>
                    <a:pt x="0" y="644"/>
                  </a:lnTo>
                </a:path>
              </a:pathLst>
            </a:custGeom>
            <a:gradFill rotWithShape="0">
              <a:gsLst>
                <a:gs pos="0">
                  <a:srgbClr val="B2B2B2"/>
                </a:gs>
                <a:gs pos="100000">
                  <a:srgbClr val="E5E5E5"/>
                </a:gs>
              </a:gsLst>
              <a:path path="rect">
                <a:fillToRect l="100000" t="100000"/>
              </a:path>
            </a:gradFill>
            <a:ln w="3175" cap="rnd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kumimoji="0" lang="zh-TW" altLang="en-US" sz="1300">
                <a:latin typeface="Calibri" pitchFamily="34" charset="0"/>
              </a:endParaRPr>
            </a:p>
          </p:txBody>
        </p:sp>
        <p:sp>
          <p:nvSpPr>
            <p:cNvPr id="26" name="Freeform 151"/>
            <p:cNvSpPr>
              <a:spLocks/>
            </p:cNvSpPr>
            <p:nvPr/>
          </p:nvSpPr>
          <p:spPr bwMode="auto">
            <a:xfrm>
              <a:off x="2162" y="1896"/>
              <a:ext cx="529" cy="185"/>
            </a:xfrm>
            <a:custGeom>
              <a:avLst/>
              <a:gdLst>
                <a:gd name="T0" fmla="*/ 0 w 1291"/>
                <a:gd name="T1" fmla="*/ 0 h 449"/>
                <a:gd name="T2" fmla="*/ 0 w 1291"/>
                <a:gd name="T3" fmla="*/ 0 h 449"/>
                <a:gd name="T4" fmla="*/ 0 w 1291"/>
                <a:gd name="T5" fmla="*/ 0 h 449"/>
                <a:gd name="T6" fmla="*/ 0 w 1291"/>
                <a:gd name="T7" fmla="*/ 0 h 449"/>
                <a:gd name="T8" fmla="*/ 0 w 1291"/>
                <a:gd name="T9" fmla="*/ 0 h 4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91"/>
                <a:gd name="T16" fmla="*/ 0 h 449"/>
                <a:gd name="T17" fmla="*/ 1291 w 1291"/>
                <a:gd name="T18" fmla="*/ 449 h 44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91" h="449">
                  <a:moveTo>
                    <a:pt x="0" y="307"/>
                  </a:moveTo>
                  <a:lnTo>
                    <a:pt x="577" y="448"/>
                  </a:lnTo>
                  <a:lnTo>
                    <a:pt x="1290" y="127"/>
                  </a:lnTo>
                  <a:lnTo>
                    <a:pt x="727" y="0"/>
                  </a:lnTo>
                  <a:lnTo>
                    <a:pt x="0" y="307"/>
                  </a:lnTo>
                </a:path>
              </a:pathLst>
            </a:custGeom>
            <a:solidFill>
              <a:schemeClr val="bg1"/>
            </a:solidFill>
            <a:ln w="9525" cap="rnd">
              <a:solidFill>
                <a:srgbClr val="333333"/>
              </a:solidFill>
              <a:round/>
              <a:headEnd/>
              <a:tailEnd/>
            </a:ln>
          </p:spPr>
          <p:txBody>
            <a:bodyPr/>
            <a:lstStyle/>
            <a:p>
              <a:endParaRPr kumimoji="0" lang="zh-TW" altLang="en-US" sz="1300">
                <a:latin typeface="Calibri" pitchFamily="34" charset="0"/>
              </a:endParaRPr>
            </a:p>
          </p:txBody>
        </p:sp>
        <p:sp>
          <p:nvSpPr>
            <p:cNvPr id="27" name="Freeform 152"/>
            <p:cNvSpPr>
              <a:spLocks/>
            </p:cNvSpPr>
            <p:nvPr/>
          </p:nvSpPr>
          <p:spPr bwMode="auto">
            <a:xfrm>
              <a:off x="2171" y="2538"/>
              <a:ext cx="513" cy="221"/>
            </a:xfrm>
            <a:custGeom>
              <a:avLst/>
              <a:gdLst>
                <a:gd name="T0" fmla="*/ 0 w 1252"/>
                <a:gd name="T1" fmla="*/ 0 h 536"/>
                <a:gd name="T2" fmla="*/ 0 w 1252"/>
                <a:gd name="T3" fmla="*/ 0 h 536"/>
                <a:gd name="T4" fmla="*/ 0 w 1252"/>
                <a:gd name="T5" fmla="*/ 0 h 536"/>
                <a:gd name="T6" fmla="*/ 0 w 1252"/>
                <a:gd name="T7" fmla="*/ 0 h 536"/>
                <a:gd name="T8" fmla="*/ 0 w 1252"/>
                <a:gd name="T9" fmla="*/ 0 h 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52"/>
                <a:gd name="T16" fmla="*/ 0 h 536"/>
                <a:gd name="T17" fmla="*/ 1252 w 1252"/>
                <a:gd name="T18" fmla="*/ 536 h 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52" h="536">
                  <a:moveTo>
                    <a:pt x="0" y="292"/>
                  </a:moveTo>
                  <a:lnTo>
                    <a:pt x="0" y="370"/>
                  </a:lnTo>
                  <a:lnTo>
                    <a:pt x="567" y="535"/>
                  </a:lnTo>
                  <a:lnTo>
                    <a:pt x="1251" y="92"/>
                  </a:lnTo>
                  <a:lnTo>
                    <a:pt x="1251" y="0"/>
                  </a:lnTo>
                </a:path>
              </a:pathLst>
            </a:custGeom>
            <a:solidFill>
              <a:srgbClr val="808080"/>
            </a:solidFill>
            <a:ln w="3175" cap="rnd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kumimoji="0" lang="zh-TW" altLang="en-US" sz="1300">
                <a:latin typeface="Calibri" pitchFamily="34" charset="0"/>
              </a:endParaRPr>
            </a:p>
          </p:txBody>
        </p:sp>
        <p:sp>
          <p:nvSpPr>
            <p:cNvPr id="28" name="Freeform 153"/>
            <p:cNvSpPr>
              <a:spLocks/>
            </p:cNvSpPr>
            <p:nvPr/>
          </p:nvSpPr>
          <p:spPr bwMode="auto">
            <a:xfrm>
              <a:off x="2393" y="1947"/>
              <a:ext cx="300" cy="791"/>
            </a:xfrm>
            <a:custGeom>
              <a:avLst/>
              <a:gdLst>
                <a:gd name="T0" fmla="*/ 0 w 729"/>
                <a:gd name="T1" fmla="*/ 0 h 1916"/>
                <a:gd name="T2" fmla="*/ 0 w 729"/>
                <a:gd name="T3" fmla="*/ 0 h 1916"/>
                <a:gd name="T4" fmla="*/ 0 w 729"/>
                <a:gd name="T5" fmla="*/ 0 h 1916"/>
                <a:gd name="T6" fmla="*/ 0 w 729"/>
                <a:gd name="T7" fmla="*/ 0 h 1916"/>
                <a:gd name="T8" fmla="*/ 0 w 729"/>
                <a:gd name="T9" fmla="*/ 0 h 19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9"/>
                <a:gd name="T16" fmla="*/ 0 h 1916"/>
                <a:gd name="T17" fmla="*/ 729 w 729"/>
                <a:gd name="T18" fmla="*/ 1916 h 19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9" h="1916">
                  <a:moveTo>
                    <a:pt x="0" y="328"/>
                  </a:moveTo>
                  <a:lnTo>
                    <a:pt x="4" y="1915"/>
                  </a:lnTo>
                  <a:lnTo>
                    <a:pt x="728" y="1456"/>
                  </a:lnTo>
                  <a:lnTo>
                    <a:pt x="728" y="0"/>
                  </a:lnTo>
                  <a:lnTo>
                    <a:pt x="0" y="328"/>
                  </a:lnTo>
                </a:path>
              </a:pathLst>
            </a:custGeom>
            <a:gradFill rotWithShape="0">
              <a:gsLst>
                <a:gs pos="0">
                  <a:srgbClr val="B2B2B2"/>
                </a:gs>
                <a:gs pos="100000">
                  <a:srgbClr val="E5E5E5"/>
                </a:gs>
              </a:gsLst>
              <a:path path="rect">
                <a:fillToRect l="100000" t="100000"/>
              </a:path>
            </a:gradFill>
            <a:ln w="9525" cap="rnd">
              <a:solidFill>
                <a:srgbClr val="333333"/>
              </a:solidFill>
              <a:round/>
              <a:headEnd/>
              <a:tailEnd/>
            </a:ln>
          </p:spPr>
          <p:txBody>
            <a:bodyPr/>
            <a:lstStyle/>
            <a:p>
              <a:endParaRPr kumimoji="0" lang="zh-TW" altLang="en-US" sz="1300">
                <a:latin typeface="Calibri" pitchFamily="34" charset="0"/>
              </a:endParaRPr>
            </a:p>
          </p:txBody>
        </p:sp>
        <p:sp>
          <p:nvSpPr>
            <p:cNvPr id="29" name="Freeform 154"/>
            <p:cNvSpPr>
              <a:spLocks/>
            </p:cNvSpPr>
            <p:nvPr/>
          </p:nvSpPr>
          <p:spPr bwMode="auto">
            <a:xfrm>
              <a:off x="2160" y="2022"/>
              <a:ext cx="236" cy="711"/>
            </a:xfrm>
            <a:custGeom>
              <a:avLst/>
              <a:gdLst>
                <a:gd name="T0" fmla="*/ 117430 w 156"/>
                <a:gd name="T1" fmla="*/ 29305 h 470"/>
                <a:gd name="T2" fmla="*/ 117430 w 156"/>
                <a:gd name="T3" fmla="*/ 353780 h 470"/>
                <a:gd name="T4" fmla="*/ 0 w 156"/>
                <a:gd name="T5" fmla="*/ 321231 h 470"/>
                <a:gd name="T6" fmla="*/ 0 w 156"/>
                <a:gd name="T7" fmla="*/ 0 h 470"/>
                <a:gd name="T8" fmla="*/ 117430 w 156"/>
                <a:gd name="T9" fmla="*/ 29305 h 4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6"/>
                <a:gd name="T16" fmla="*/ 0 h 470"/>
                <a:gd name="T17" fmla="*/ 156 w 156"/>
                <a:gd name="T18" fmla="*/ 470 h 4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6" h="470">
                  <a:moveTo>
                    <a:pt x="156" y="39"/>
                  </a:moveTo>
                  <a:lnTo>
                    <a:pt x="156" y="470"/>
                  </a:lnTo>
                  <a:lnTo>
                    <a:pt x="0" y="427"/>
                  </a:lnTo>
                  <a:lnTo>
                    <a:pt x="0" y="0"/>
                  </a:lnTo>
                  <a:lnTo>
                    <a:pt x="156" y="39"/>
                  </a:lnTo>
                </a:path>
              </a:pathLst>
            </a:custGeom>
            <a:gradFill rotWithShape="0">
              <a:gsLst>
                <a:gs pos="0">
                  <a:srgbClr val="EDEDED"/>
                </a:gs>
                <a:gs pos="100000">
                  <a:srgbClr val="B2B2B2"/>
                </a:gs>
              </a:gsLst>
              <a:lin ang="5400000" scaled="1"/>
            </a:gradFill>
            <a:ln w="9525" cap="rnd">
              <a:solidFill>
                <a:srgbClr val="333333"/>
              </a:solidFill>
              <a:round/>
              <a:headEnd/>
              <a:tailEnd/>
            </a:ln>
          </p:spPr>
          <p:txBody>
            <a:bodyPr/>
            <a:lstStyle/>
            <a:p>
              <a:endParaRPr kumimoji="0" lang="zh-TW" altLang="en-US" sz="1300">
                <a:latin typeface="Calibri" pitchFamily="34" charset="0"/>
              </a:endParaRPr>
            </a:p>
          </p:txBody>
        </p:sp>
        <p:sp>
          <p:nvSpPr>
            <p:cNvPr id="30" name="Line 155"/>
            <p:cNvSpPr>
              <a:spLocks noChangeShapeType="1"/>
            </p:cNvSpPr>
            <p:nvPr/>
          </p:nvSpPr>
          <p:spPr bwMode="auto">
            <a:xfrm>
              <a:off x="2193" y="2621"/>
              <a:ext cx="164" cy="43"/>
            </a:xfrm>
            <a:prstGeom prst="line">
              <a:avLst/>
            </a:prstGeom>
            <a:noFill/>
            <a:ln w="9525">
              <a:solidFill>
                <a:srgbClr val="676767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 sz="1300">
                <a:latin typeface="Calibri" pitchFamily="34" charset="0"/>
              </a:endParaRPr>
            </a:p>
          </p:txBody>
        </p:sp>
        <p:sp>
          <p:nvSpPr>
            <p:cNvPr id="31" name="Line 156"/>
            <p:cNvSpPr>
              <a:spLocks noChangeShapeType="1"/>
            </p:cNvSpPr>
            <p:nvPr/>
          </p:nvSpPr>
          <p:spPr bwMode="auto">
            <a:xfrm>
              <a:off x="2193" y="2588"/>
              <a:ext cx="164" cy="44"/>
            </a:xfrm>
            <a:prstGeom prst="line">
              <a:avLst/>
            </a:prstGeom>
            <a:noFill/>
            <a:ln w="9525">
              <a:solidFill>
                <a:srgbClr val="676767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 sz="1300">
                <a:latin typeface="Calibri" pitchFamily="34" charset="0"/>
              </a:endParaRPr>
            </a:p>
          </p:txBody>
        </p:sp>
        <p:sp>
          <p:nvSpPr>
            <p:cNvPr id="32" name="Line 157"/>
            <p:cNvSpPr>
              <a:spLocks noChangeShapeType="1"/>
            </p:cNvSpPr>
            <p:nvPr/>
          </p:nvSpPr>
          <p:spPr bwMode="auto">
            <a:xfrm>
              <a:off x="2193" y="2556"/>
              <a:ext cx="164" cy="46"/>
            </a:xfrm>
            <a:prstGeom prst="line">
              <a:avLst/>
            </a:prstGeom>
            <a:noFill/>
            <a:ln w="9525">
              <a:solidFill>
                <a:srgbClr val="676767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 sz="1300">
                <a:latin typeface="Calibri" pitchFamily="34" charset="0"/>
              </a:endParaRPr>
            </a:p>
          </p:txBody>
        </p:sp>
        <p:sp>
          <p:nvSpPr>
            <p:cNvPr id="33" name="Line 158"/>
            <p:cNvSpPr>
              <a:spLocks noChangeShapeType="1"/>
            </p:cNvSpPr>
            <p:nvPr/>
          </p:nvSpPr>
          <p:spPr bwMode="auto">
            <a:xfrm>
              <a:off x="2193" y="2524"/>
              <a:ext cx="164" cy="44"/>
            </a:xfrm>
            <a:prstGeom prst="line">
              <a:avLst/>
            </a:prstGeom>
            <a:noFill/>
            <a:ln w="9525">
              <a:solidFill>
                <a:srgbClr val="676767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 sz="1300">
                <a:latin typeface="Calibri" pitchFamily="34" charset="0"/>
              </a:endParaRPr>
            </a:p>
          </p:txBody>
        </p:sp>
        <p:sp>
          <p:nvSpPr>
            <p:cNvPr id="34" name="Line 159"/>
            <p:cNvSpPr>
              <a:spLocks noChangeShapeType="1"/>
            </p:cNvSpPr>
            <p:nvPr/>
          </p:nvSpPr>
          <p:spPr bwMode="auto">
            <a:xfrm>
              <a:off x="2193" y="2491"/>
              <a:ext cx="164" cy="44"/>
            </a:xfrm>
            <a:prstGeom prst="line">
              <a:avLst/>
            </a:prstGeom>
            <a:noFill/>
            <a:ln w="9525">
              <a:solidFill>
                <a:srgbClr val="676767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 sz="1300">
                <a:latin typeface="Calibri" pitchFamily="34" charset="0"/>
              </a:endParaRPr>
            </a:p>
          </p:txBody>
        </p:sp>
        <p:sp>
          <p:nvSpPr>
            <p:cNvPr id="35" name="Freeform 160"/>
            <p:cNvSpPr>
              <a:spLocks/>
            </p:cNvSpPr>
            <p:nvPr/>
          </p:nvSpPr>
          <p:spPr bwMode="auto">
            <a:xfrm>
              <a:off x="2177" y="2116"/>
              <a:ext cx="186" cy="526"/>
            </a:xfrm>
            <a:custGeom>
              <a:avLst/>
              <a:gdLst>
                <a:gd name="T0" fmla="*/ 0 w 453"/>
                <a:gd name="T1" fmla="*/ 0 h 1278"/>
                <a:gd name="T2" fmla="*/ 0 w 453"/>
                <a:gd name="T3" fmla="*/ 0 h 1278"/>
                <a:gd name="T4" fmla="*/ 0 w 453"/>
                <a:gd name="T5" fmla="*/ 0 h 1278"/>
                <a:gd name="T6" fmla="*/ 0 60000 65536"/>
                <a:gd name="T7" fmla="*/ 0 60000 65536"/>
                <a:gd name="T8" fmla="*/ 0 60000 65536"/>
                <a:gd name="T9" fmla="*/ 0 w 453"/>
                <a:gd name="T10" fmla="*/ 0 h 1278"/>
                <a:gd name="T11" fmla="*/ 453 w 453"/>
                <a:gd name="T12" fmla="*/ 1278 h 127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53" h="1278">
                  <a:moveTo>
                    <a:pt x="452" y="105"/>
                  </a:moveTo>
                  <a:lnTo>
                    <a:pt x="0" y="0"/>
                  </a:lnTo>
                  <a:lnTo>
                    <a:pt x="0" y="1277"/>
                  </a:lnTo>
                </a:path>
              </a:pathLst>
            </a:custGeom>
            <a:noFill/>
            <a:ln w="6350" cap="rnd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kumimoji="0" lang="zh-TW" altLang="en-US" sz="1300">
                <a:latin typeface="Calibri" pitchFamily="34" charset="0"/>
              </a:endParaRPr>
            </a:p>
          </p:txBody>
        </p:sp>
        <p:sp>
          <p:nvSpPr>
            <p:cNvPr id="36" name="Freeform 161"/>
            <p:cNvSpPr>
              <a:spLocks/>
            </p:cNvSpPr>
            <p:nvPr/>
          </p:nvSpPr>
          <p:spPr bwMode="auto">
            <a:xfrm>
              <a:off x="2210" y="2238"/>
              <a:ext cx="141" cy="64"/>
            </a:xfrm>
            <a:custGeom>
              <a:avLst/>
              <a:gdLst>
                <a:gd name="T0" fmla="*/ 0 w 351"/>
                <a:gd name="T1" fmla="*/ 0 h 183"/>
                <a:gd name="T2" fmla="*/ 0 w 351"/>
                <a:gd name="T3" fmla="*/ 0 h 183"/>
                <a:gd name="T4" fmla="*/ 0 w 351"/>
                <a:gd name="T5" fmla="*/ 0 h 183"/>
                <a:gd name="T6" fmla="*/ 0 w 351"/>
                <a:gd name="T7" fmla="*/ 0 h 183"/>
                <a:gd name="T8" fmla="*/ 0 w 351"/>
                <a:gd name="T9" fmla="*/ 0 h 1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1"/>
                <a:gd name="T16" fmla="*/ 0 h 183"/>
                <a:gd name="T17" fmla="*/ 351 w 351"/>
                <a:gd name="T18" fmla="*/ 183 h 18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1" h="183">
                  <a:moveTo>
                    <a:pt x="0" y="85"/>
                  </a:moveTo>
                  <a:lnTo>
                    <a:pt x="0" y="0"/>
                  </a:lnTo>
                  <a:lnTo>
                    <a:pt x="350" y="93"/>
                  </a:lnTo>
                  <a:lnTo>
                    <a:pt x="350" y="182"/>
                  </a:lnTo>
                  <a:lnTo>
                    <a:pt x="0" y="85"/>
                  </a:lnTo>
                </a:path>
              </a:pathLst>
            </a:custGeom>
            <a:solidFill>
              <a:srgbClr val="B2B2B2"/>
            </a:solidFill>
            <a:ln w="3175" cap="rnd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zh-TW" altLang="en-US" sz="1300">
                <a:latin typeface="Calibri" pitchFamily="34" charset="0"/>
              </a:endParaRPr>
            </a:p>
          </p:txBody>
        </p:sp>
        <p:sp>
          <p:nvSpPr>
            <p:cNvPr id="37" name="Freeform 162"/>
            <p:cNvSpPr>
              <a:spLocks/>
            </p:cNvSpPr>
            <p:nvPr/>
          </p:nvSpPr>
          <p:spPr bwMode="auto">
            <a:xfrm>
              <a:off x="2210" y="2308"/>
              <a:ext cx="141" cy="72"/>
            </a:xfrm>
            <a:custGeom>
              <a:avLst/>
              <a:gdLst>
                <a:gd name="T0" fmla="*/ 0 w 351"/>
                <a:gd name="T1" fmla="*/ 0 h 182"/>
                <a:gd name="T2" fmla="*/ 0 w 351"/>
                <a:gd name="T3" fmla="*/ 0 h 182"/>
                <a:gd name="T4" fmla="*/ 0 w 351"/>
                <a:gd name="T5" fmla="*/ 0 h 182"/>
                <a:gd name="T6" fmla="*/ 0 w 351"/>
                <a:gd name="T7" fmla="*/ 0 h 182"/>
                <a:gd name="T8" fmla="*/ 0 w 351"/>
                <a:gd name="T9" fmla="*/ 0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1"/>
                <a:gd name="T16" fmla="*/ 0 h 182"/>
                <a:gd name="T17" fmla="*/ 351 w 351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1" h="182">
                  <a:moveTo>
                    <a:pt x="0" y="85"/>
                  </a:moveTo>
                  <a:lnTo>
                    <a:pt x="0" y="0"/>
                  </a:lnTo>
                  <a:lnTo>
                    <a:pt x="350" y="93"/>
                  </a:lnTo>
                  <a:lnTo>
                    <a:pt x="350" y="181"/>
                  </a:lnTo>
                  <a:lnTo>
                    <a:pt x="0" y="85"/>
                  </a:lnTo>
                </a:path>
              </a:pathLst>
            </a:custGeom>
            <a:solidFill>
              <a:srgbClr val="B2B2B2"/>
            </a:solidFill>
            <a:ln w="3175" cap="rnd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zh-TW" altLang="en-US" sz="1300">
                <a:latin typeface="Calibri" pitchFamily="34" charset="0"/>
              </a:endParaRPr>
            </a:p>
          </p:txBody>
        </p:sp>
        <p:sp>
          <p:nvSpPr>
            <p:cNvPr id="38" name="Freeform 163"/>
            <p:cNvSpPr>
              <a:spLocks/>
            </p:cNvSpPr>
            <p:nvPr/>
          </p:nvSpPr>
          <p:spPr bwMode="auto">
            <a:xfrm>
              <a:off x="2207" y="2167"/>
              <a:ext cx="144" cy="65"/>
            </a:xfrm>
            <a:custGeom>
              <a:avLst/>
              <a:gdLst>
                <a:gd name="T0" fmla="*/ 0 w 351"/>
                <a:gd name="T1" fmla="*/ 0 h 182"/>
                <a:gd name="T2" fmla="*/ 0 w 351"/>
                <a:gd name="T3" fmla="*/ 0 h 182"/>
                <a:gd name="T4" fmla="*/ 0 w 351"/>
                <a:gd name="T5" fmla="*/ 0 h 182"/>
                <a:gd name="T6" fmla="*/ 0 w 351"/>
                <a:gd name="T7" fmla="*/ 0 h 182"/>
                <a:gd name="T8" fmla="*/ 0 w 351"/>
                <a:gd name="T9" fmla="*/ 0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1"/>
                <a:gd name="T16" fmla="*/ 0 h 182"/>
                <a:gd name="T17" fmla="*/ 351 w 351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1" h="182">
                  <a:moveTo>
                    <a:pt x="0" y="85"/>
                  </a:moveTo>
                  <a:lnTo>
                    <a:pt x="0" y="0"/>
                  </a:lnTo>
                  <a:lnTo>
                    <a:pt x="350" y="93"/>
                  </a:lnTo>
                  <a:lnTo>
                    <a:pt x="350" y="181"/>
                  </a:lnTo>
                  <a:lnTo>
                    <a:pt x="0" y="85"/>
                  </a:lnTo>
                </a:path>
              </a:pathLst>
            </a:custGeom>
            <a:solidFill>
              <a:srgbClr val="B2B2B2"/>
            </a:solidFill>
            <a:ln w="3175" cap="rnd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zh-TW" altLang="en-US" sz="1300">
                <a:latin typeface="Calibri" pitchFamily="34" charset="0"/>
              </a:endParaRPr>
            </a:p>
          </p:txBody>
        </p:sp>
      </p:grpSp>
      <p:grpSp>
        <p:nvGrpSpPr>
          <p:cNvPr id="39" name="Group 149"/>
          <p:cNvGrpSpPr>
            <a:grpSpLocks/>
          </p:cNvGrpSpPr>
          <p:nvPr/>
        </p:nvGrpSpPr>
        <p:grpSpPr bwMode="auto">
          <a:xfrm>
            <a:off x="2285984" y="2156496"/>
            <a:ext cx="464604" cy="1129628"/>
            <a:chOff x="2160" y="1896"/>
            <a:chExt cx="533" cy="863"/>
          </a:xfrm>
        </p:grpSpPr>
        <p:sp>
          <p:nvSpPr>
            <p:cNvPr id="40" name="Freeform 150"/>
            <p:cNvSpPr>
              <a:spLocks noChangeAspect="1"/>
            </p:cNvSpPr>
            <p:nvPr/>
          </p:nvSpPr>
          <p:spPr bwMode="auto">
            <a:xfrm>
              <a:off x="2160" y="2249"/>
              <a:ext cx="90" cy="399"/>
            </a:xfrm>
            <a:custGeom>
              <a:avLst/>
              <a:gdLst>
                <a:gd name="T0" fmla="*/ 0 w 144"/>
                <a:gd name="T1" fmla="*/ 1 h 644"/>
                <a:gd name="T2" fmla="*/ 0 w 144"/>
                <a:gd name="T3" fmla="*/ 1 h 644"/>
                <a:gd name="T4" fmla="*/ 1 w 144"/>
                <a:gd name="T5" fmla="*/ 0 h 644"/>
                <a:gd name="T6" fmla="*/ 1 w 144"/>
                <a:gd name="T7" fmla="*/ 1 h 644"/>
                <a:gd name="T8" fmla="*/ 0 w 144"/>
                <a:gd name="T9" fmla="*/ 1 h 6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"/>
                <a:gd name="T16" fmla="*/ 0 h 644"/>
                <a:gd name="T17" fmla="*/ 144 w 144"/>
                <a:gd name="T18" fmla="*/ 644 h 6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" h="644">
                  <a:moveTo>
                    <a:pt x="0" y="644"/>
                  </a:moveTo>
                  <a:lnTo>
                    <a:pt x="0" y="79"/>
                  </a:lnTo>
                  <a:lnTo>
                    <a:pt x="144" y="0"/>
                  </a:lnTo>
                  <a:lnTo>
                    <a:pt x="144" y="554"/>
                  </a:lnTo>
                  <a:lnTo>
                    <a:pt x="0" y="644"/>
                  </a:lnTo>
                </a:path>
              </a:pathLst>
            </a:custGeom>
            <a:gradFill rotWithShape="0">
              <a:gsLst>
                <a:gs pos="0">
                  <a:srgbClr val="B2B2B2"/>
                </a:gs>
                <a:gs pos="100000">
                  <a:srgbClr val="E5E5E5"/>
                </a:gs>
              </a:gsLst>
              <a:path path="rect">
                <a:fillToRect l="100000" t="100000"/>
              </a:path>
            </a:gradFill>
            <a:ln w="3175" cap="rnd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kumimoji="0" lang="zh-TW" altLang="en-US" sz="1300">
                <a:latin typeface="Calibri" pitchFamily="34" charset="0"/>
              </a:endParaRPr>
            </a:p>
          </p:txBody>
        </p:sp>
        <p:sp>
          <p:nvSpPr>
            <p:cNvPr id="41" name="Freeform 151"/>
            <p:cNvSpPr>
              <a:spLocks/>
            </p:cNvSpPr>
            <p:nvPr/>
          </p:nvSpPr>
          <p:spPr bwMode="auto">
            <a:xfrm>
              <a:off x="2162" y="1896"/>
              <a:ext cx="529" cy="185"/>
            </a:xfrm>
            <a:custGeom>
              <a:avLst/>
              <a:gdLst>
                <a:gd name="T0" fmla="*/ 0 w 1291"/>
                <a:gd name="T1" fmla="*/ 0 h 449"/>
                <a:gd name="T2" fmla="*/ 0 w 1291"/>
                <a:gd name="T3" fmla="*/ 0 h 449"/>
                <a:gd name="T4" fmla="*/ 0 w 1291"/>
                <a:gd name="T5" fmla="*/ 0 h 449"/>
                <a:gd name="T6" fmla="*/ 0 w 1291"/>
                <a:gd name="T7" fmla="*/ 0 h 449"/>
                <a:gd name="T8" fmla="*/ 0 w 1291"/>
                <a:gd name="T9" fmla="*/ 0 h 4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91"/>
                <a:gd name="T16" fmla="*/ 0 h 449"/>
                <a:gd name="T17" fmla="*/ 1291 w 1291"/>
                <a:gd name="T18" fmla="*/ 449 h 44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91" h="449">
                  <a:moveTo>
                    <a:pt x="0" y="307"/>
                  </a:moveTo>
                  <a:lnTo>
                    <a:pt x="577" y="448"/>
                  </a:lnTo>
                  <a:lnTo>
                    <a:pt x="1290" y="127"/>
                  </a:lnTo>
                  <a:lnTo>
                    <a:pt x="727" y="0"/>
                  </a:lnTo>
                  <a:lnTo>
                    <a:pt x="0" y="307"/>
                  </a:lnTo>
                </a:path>
              </a:pathLst>
            </a:custGeom>
            <a:solidFill>
              <a:schemeClr val="bg1"/>
            </a:solidFill>
            <a:ln w="9525" cap="rnd">
              <a:solidFill>
                <a:srgbClr val="333333"/>
              </a:solidFill>
              <a:round/>
              <a:headEnd/>
              <a:tailEnd/>
            </a:ln>
          </p:spPr>
          <p:txBody>
            <a:bodyPr/>
            <a:lstStyle/>
            <a:p>
              <a:endParaRPr kumimoji="0" lang="zh-TW" altLang="en-US" sz="1300">
                <a:latin typeface="Calibri" pitchFamily="34" charset="0"/>
              </a:endParaRPr>
            </a:p>
          </p:txBody>
        </p:sp>
        <p:sp>
          <p:nvSpPr>
            <p:cNvPr id="42" name="Freeform 152"/>
            <p:cNvSpPr>
              <a:spLocks/>
            </p:cNvSpPr>
            <p:nvPr/>
          </p:nvSpPr>
          <p:spPr bwMode="auto">
            <a:xfrm>
              <a:off x="2171" y="2538"/>
              <a:ext cx="513" cy="221"/>
            </a:xfrm>
            <a:custGeom>
              <a:avLst/>
              <a:gdLst>
                <a:gd name="T0" fmla="*/ 0 w 1252"/>
                <a:gd name="T1" fmla="*/ 0 h 536"/>
                <a:gd name="T2" fmla="*/ 0 w 1252"/>
                <a:gd name="T3" fmla="*/ 0 h 536"/>
                <a:gd name="T4" fmla="*/ 0 w 1252"/>
                <a:gd name="T5" fmla="*/ 0 h 536"/>
                <a:gd name="T6" fmla="*/ 0 w 1252"/>
                <a:gd name="T7" fmla="*/ 0 h 536"/>
                <a:gd name="T8" fmla="*/ 0 w 1252"/>
                <a:gd name="T9" fmla="*/ 0 h 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52"/>
                <a:gd name="T16" fmla="*/ 0 h 536"/>
                <a:gd name="T17" fmla="*/ 1252 w 1252"/>
                <a:gd name="T18" fmla="*/ 536 h 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52" h="536">
                  <a:moveTo>
                    <a:pt x="0" y="292"/>
                  </a:moveTo>
                  <a:lnTo>
                    <a:pt x="0" y="370"/>
                  </a:lnTo>
                  <a:lnTo>
                    <a:pt x="567" y="535"/>
                  </a:lnTo>
                  <a:lnTo>
                    <a:pt x="1251" y="92"/>
                  </a:lnTo>
                  <a:lnTo>
                    <a:pt x="1251" y="0"/>
                  </a:lnTo>
                </a:path>
              </a:pathLst>
            </a:custGeom>
            <a:solidFill>
              <a:srgbClr val="808080"/>
            </a:solidFill>
            <a:ln w="3175" cap="rnd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kumimoji="0" lang="zh-TW" altLang="en-US" sz="1300">
                <a:latin typeface="Calibri" pitchFamily="34" charset="0"/>
              </a:endParaRPr>
            </a:p>
          </p:txBody>
        </p:sp>
        <p:sp>
          <p:nvSpPr>
            <p:cNvPr id="43" name="Freeform 153"/>
            <p:cNvSpPr>
              <a:spLocks/>
            </p:cNvSpPr>
            <p:nvPr/>
          </p:nvSpPr>
          <p:spPr bwMode="auto">
            <a:xfrm>
              <a:off x="2393" y="1947"/>
              <a:ext cx="300" cy="791"/>
            </a:xfrm>
            <a:custGeom>
              <a:avLst/>
              <a:gdLst>
                <a:gd name="T0" fmla="*/ 0 w 729"/>
                <a:gd name="T1" fmla="*/ 0 h 1916"/>
                <a:gd name="T2" fmla="*/ 0 w 729"/>
                <a:gd name="T3" fmla="*/ 0 h 1916"/>
                <a:gd name="T4" fmla="*/ 0 w 729"/>
                <a:gd name="T5" fmla="*/ 0 h 1916"/>
                <a:gd name="T6" fmla="*/ 0 w 729"/>
                <a:gd name="T7" fmla="*/ 0 h 1916"/>
                <a:gd name="T8" fmla="*/ 0 w 729"/>
                <a:gd name="T9" fmla="*/ 0 h 19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9"/>
                <a:gd name="T16" fmla="*/ 0 h 1916"/>
                <a:gd name="T17" fmla="*/ 729 w 729"/>
                <a:gd name="T18" fmla="*/ 1916 h 19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9" h="1916">
                  <a:moveTo>
                    <a:pt x="0" y="328"/>
                  </a:moveTo>
                  <a:lnTo>
                    <a:pt x="4" y="1915"/>
                  </a:lnTo>
                  <a:lnTo>
                    <a:pt x="728" y="1456"/>
                  </a:lnTo>
                  <a:lnTo>
                    <a:pt x="728" y="0"/>
                  </a:lnTo>
                  <a:lnTo>
                    <a:pt x="0" y="328"/>
                  </a:lnTo>
                </a:path>
              </a:pathLst>
            </a:custGeom>
            <a:gradFill rotWithShape="0">
              <a:gsLst>
                <a:gs pos="0">
                  <a:srgbClr val="B2B2B2"/>
                </a:gs>
                <a:gs pos="100000">
                  <a:srgbClr val="E5E5E5"/>
                </a:gs>
              </a:gsLst>
              <a:path path="rect">
                <a:fillToRect l="100000" t="100000"/>
              </a:path>
            </a:gradFill>
            <a:ln w="9525" cap="rnd">
              <a:solidFill>
                <a:srgbClr val="333333"/>
              </a:solidFill>
              <a:round/>
              <a:headEnd/>
              <a:tailEnd/>
            </a:ln>
          </p:spPr>
          <p:txBody>
            <a:bodyPr/>
            <a:lstStyle/>
            <a:p>
              <a:endParaRPr kumimoji="0" lang="zh-TW" altLang="en-US" sz="1300">
                <a:latin typeface="Calibri" pitchFamily="34" charset="0"/>
              </a:endParaRPr>
            </a:p>
          </p:txBody>
        </p:sp>
        <p:sp>
          <p:nvSpPr>
            <p:cNvPr id="44" name="Freeform 154"/>
            <p:cNvSpPr>
              <a:spLocks/>
            </p:cNvSpPr>
            <p:nvPr/>
          </p:nvSpPr>
          <p:spPr bwMode="auto">
            <a:xfrm>
              <a:off x="2160" y="2022"/>
              <a:ext cx="236" cy="711"/>
            </a:xfrm>
            <a:custGeom>
              <a:avLst/>
              <a:gdLst>
                <a:gd name="T0" fmla="*/ 117430 w 156"/>
                <a:gd name="T1" fmla="*/ 29305 h 470"/>
                <a:gd name="T2" fmla="*/ 117430 w 156"/>
                <a:gd name="T3" fmla="*/ 353780 h 470"/>
                <a:gd name="T4" fmla="*/ 0 w 156"/>
                <a:gd name="T5" fmla="*/ 321231 h 470"/>
                <a:gd name="T6" fmla="*/ 0 w 156"/>
                <a:gd name="T7" fmla="*/ 0 h 470"/>
                <a:gd name="T8" fmla="*/ 117430 w 156"/>
                <a:gd name="T9" fmla="*/ 29305 h 4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6"/>
                <a:gd name="T16" fmla="*/ 0 h 470"/>
                <a:gd name="T17" fmla="*/ 156 w 156"/>
                <a:gd name="T18" fmla="*/ 470 h 4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6" h="470">
                  <a:moveTo>
                    <a:pt x="156" y="39"/>
                  </a:moveTo>
                  <a:lnTo>
                    <a:pt x="156" y="470"/>
                  </a:lnTo>
                  <a:lnTo>
                    <a:pt x="0" y="427"/>
                  </a:lnTo>
                  <a:lnTo>
                    <a:pt x="0" y="0"/>
                  </a:lnTo>
                  <a:lnTo>
                    <a:pt x="156" y="39"/>
                  </a:lnTo>
                </a:path>
              </a:pathLst>
            </a:custGeom>
            <a:gradFill rotWithShape="0">
              <a:gsLst>
                <a:gs pos="0">
                  <a:srgbClr val="EDEDED"/>
                </a:gs>
                <a:gs pos="100000">
                  <a:srgbClr val="B2B2B2"/>
                </a:gs>
              </a:gsLst>
              <a:lin ang="5400000" scaled="1"/>
            </a:gradFill>
            <a:ln w="9525" cap="rnd">
              <a:solidFill>
                <a:srgbClr val="333333"/>
              </a:solidFill>
              <a:round/>
              <a:headEnd/>
              <a:tailEnd/>
            </a:ln>
          </p:spPr>
          <p:txBody>
            <a:bodyPr/>
            <a:lstStyle/>
            <a:p>
              <a:endParaRPr kumimoji="0" lang="zh-TW" altLang="en-US" sz="1300">
                <a:latin typeface="Calibri" pitchFamily="34" charset="0"/>
              </a:endParaRPr>
            </a:p>
          </p:txBody>
        </p:sp>
        <p:sp>
          <p:nvSpPr>
            <p:cNvPr id="45" name="Line 155"/>
            <p:cNvSpPr>
              <a:spLocks noChangeShapeType="1"/>
            </p:cNvSpPr>
            <p:nvPr/>
          </p:nvSpPr>
          <p:spPr bwMode="auto">
            <a:xfrm>
              <a:off x="2193" y="2621"/>
              <a:ext cx="164" cy="43"/>
            </a:xfrm>
            <a:prstGeom prst="line">
              <a:avLst/>
            </a:prstGeom>
            <a:noFill/>
            <a:ln w="9525">
              <a:solidFill>
                <a:srgbClr val="676767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 sz="1300">
                <a:latin typeface="Calibri" pitchFamily="34" charset="0"/>
              </a:endParaRPr>
            </a:p>
          </p:txBody>
        </p:sp>
        <p:sp>
          <p:nvSpPr>
            <p:cNvPr id="46" name="Line 156"/>
            <p:cNvSpPr>
              <a:spLocks noChangeShapeType="1"/>
            </p:cNvSpPr>
            <p:nvPr/>
          </p:nvSpPr>
          <p:spPr bwMode="auto">
            <a:xfrm>
              <a:off x="2193" y="2588"/>
              <a:ext cx="164" cy="44"/>
            </a:xfrm>
            <a:prstGeom prst="line">
              <a:avLst/>
            </a:prstGeom>
            <a:noFill/>
            <a:ln w="9525">
              <a:solidFill>
                <a:srgbClr val="676767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 sz="1300">
                <a:latin typeface="Calibri" pitchFamily="34" charset="0"/>
              </a:endParaRPr>
            </a:p>
          </p:txBody>
        </p:sp>
        <p:sp>
          <p:nvSpPr>
            <p:cNvPr id="47" name="Line 157"/>
            <p:cNvSpPr>
              <a:spLocks noChangeShapeType="1"/>
            </p:cNvSpPr>
            <p:nvPr/>
          </p:nvSpPr>
          <p:spPr bwMode="auto">
            <a:xfrm>
              <a:off x="2193" y="2556"/>
              <a:ext cx="164" cy="46"/>
            </a:xfrm>
            <a:prstGeom prst="line">
              <a:avLst/>
            </a:prstGeom>
            <a:noFill/>
            <a:ln w="9525">
              <a:solidFill>
                <a:srgbClr val="676767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 sz="1300">
                <a:latin typeface="Calibri" pitchFamily="34" charset="0"/>
              </a:endParaRPr>
            </a:p>
          </p:txBody>
        </p:sp>
        <p:sp>
          <p:nvSpPr>
            <p:cNvPr id="48" name="Line 158"/>
            <p:cNvSpPr>
              <a:spLocks noChangeShapeType="1"/>
            </p:cNvSpPr>
            <p:nvPr/>
          </p:nvSpPr>
          <p:spPr bwMode="auto">
            <a:xfrm>
              <a:off x="2193" y="2524"/>
              <a:ext cx="164" cy="44"/>
            </a:xfrm>
            <a:prstGeom prst="line">
              <a:avLst/>
            </a:prstGeom>
            <a:noFill/>
            <a:ln w="9525">
              <a:solidFill>
                <a:srgbClr val="676767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 sz="1300">
                <a:latin typeface="Calibri" pitchFamily="34" charset="0"/>
              </a:endParaRPr>
            </a:p>
          </p:txBody>
        </p:sp>
        <p:sp>
          <p:nvSpPr>
            <p:cNvPr id="49" name="Line 159"/>
            <p:cNvSpPr>
              <a:spLocks noChangeShapeType="1"/>
            </p:cNvSpPr>
            <p:nvPr/>
          </p:nvSpPr>
          <p:spPr bwMode="auto">
            <a:xfrm>
              <a:off x="2193" y="2491"/>
              <a:ext cx="164" cy="44"/>
            </a:xfrm>
            <a:prstGeom prst="line">
              <a:avLst/>
            </a:prstGeom>
            <a:noFill/>
            <a:ln w="9525">
              <a:solidFill>
                <a:srgbClr val="676767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 sz="1300">
                <a:latin typeface="Calibri" pitchFamily="34" charset="0"/>
              </a:endParaRPr>
            </a:p>
          </p:txBody>
        </p:sp>
        <p:sp>
          <p:nvSpPr>
            <p:cNvPr id="50" name="Freeform 160"/>
            <p:cNvSpPr>
              <a:spLocks/>
            </p:cNvSpPr>
            <p:nvPr/>
          </p:nvSpPr>
          <p:spPr bwMode="auto">
            <a:xfrm>
              <a:off x="2177" y="2116"/>
              <a:ext cx="186" cy="526"/>
            </a:xfrm>
            <a:custGeom>
              <a:avLst/>
              <a:gdLst>
                <a:gd name="T0" fmla="*/ 0 w 453"/>
                <a:gd name="T1" fmla="*/ 0 h 1278"/>
                <a:gd name="T2" fmla="*/ 0 w 453"/>
                <a:gd name="T3" fmla="*/ 0 h 1278"/>
                <a:gd name="T4" fmla="*/ 0 w 453"/>
                <a:gd name="T5" fmla="*/ 0 h 1278"/>
                <a:gd name="T6" fmla="*/ 0 60000 65536"/>
                <a:gd name="T7" fmla="*/ 0 60000 65536"/>
                <a:gd name="T8" fmla="*/ 0 60000 65536"/>
                <a:gd name="T9" fmla="*/ 0 w 453"/>
                <a:gd name="T10" fmla="*/ 0 h 1278"/>
                <a:gd name="T11" fmla="*/ 453 w 453"/>
                <a:gd name="T12" fmla="*/ 1278 h 127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53" h="1278">
                  <a:moveTo>
                    <a:pt x="452" y="105"/>
                  </a:moveTo>
                  <a:lnTo>
                    <a:pt x="0" y="0"/>
                  </a:lnTo>
                  <a:lnTo>
                    <a:pt x="0" y="1277"/>
                  </a:lnTo>
                </a:path>
              </a:pathLst>
            </a:custGeom>
            <a:noFill/>
            <a:ln w="6350" cap="rnd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kumimoji="0" lang="zh-TW" altLang="en-US" sz="1300">
                <a:latin typeface="Calibri" pitchFamily="34" charset="0"/>
              </a:endParaRPr>
            </a:p>
          </p:txBody>
        </p:sp>
        <p:sp>
          <p:nvSpPr>
            <p:cNvPr id="51" name="Freeform 161"/>
            <p:cNvSpPr>
              <a:spLocks/>
            </p:cNvSpPr>
            <p:nvPr/>
          </p:nvSpPr>
          <p:spPr bwMode="auto">
            <a:xfrm>
              <a:off x="2210" y="2238"/>
              <a:ext cx="141" cy="64"/>
            </a:xfrm>
            <a:custGeom>
              <a:avLst/>
              <a:gdLst>
                <a:gd name="T0" fmla="*/ 0 w 351"/>
                <a:gd name="T1" fmla="*/ 0 h 183"/>
                <a:gd name="T2" fmla="*/ 0 w 351"/>
                <a:gd name="T3" fmla="*/ 0 h 183"/>
                <a:gd name="T4" fmla="*/ 0 w 351"/>
                <a:gd name="T5" fmla="*/ 0 h 183"/>
                <a:gd name="T6" fmla="*/ 0 w 351"/>
                <a:gd name="T7" fmla="*/ 0 h 183"/>
                <a:gd name="T8" fmla="*/ 0 w 351"/>
                <a:gd name="T9" fmla="*/ 0 h 1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1"/>
                <a:gd name="T16" fmla="*/ 0 h 183"/>
                <a:gd name="T17" fmla="*/ 351 w 351"/>
                <a:gd name="T18" fmla="*/ 183 h 18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1" h="183">
                  <a:moveTo>
                    <a:pt x="0" y="85"/>
                  </a:moveTo>
                  <a:lnTo>
                    <a:pt x="0" y="0"/>
                  </a:lnTo>
                  <a:lnTo>
                    <a:pt x="350" y="93"/>
                  </a:lnTo>
                  <a:lnTo>
                    <a:pt x="350" y="182"/>
                  </a:lnTo>
                  <a:lnTo>
                    <a:pt x="0" y="85"/>
                  </a:lnTo>
                </a:path>
              </a:pathLst>
            </a:custGeom>
            <a:solidFill>
              <a:srgbClr val="B2B2B2"/>
            </a:solidFill>
            <a:ln w="3175" cap="rnd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zh-TW" altLang="en-US" sz="1300">
                <a:latin typeface="Calibri" pitchFamily="34" charset="0"/>
              </a:endParaRPr>
            </a:p>
          </p:txBody>
        </p:sp>
        <p:sp>
          <p:nvSpPr>
            <p:cNvPr id="52" name="Freeform 162"/>
            <p:cNvSpPr>
              <a:spLocks/>
            </p:cNvSpPr>
            <p:nvPr/>
          </p:nvSpPr>
          <p:spPr bwMode="auto">
            <a:xfrm>
              <a:off x="2210" y="2308"/>
              <a:ext cx="141" cy="72"/>
            </a:xfrm>
            <a:custGeom>
              <a:avLst/>
              <a:gdLst>
                <a:gd name="T0" fmla="*/ 0 w 351"/>
                <a:gd name="T1" fmla="*/ 0 h 182"/>
                <a:gd name="T2" fmla="*/ 0 w 351"/>
                <a:gd name="T3" fmla="*/ 0 h 182"/>
                <a:gd name="T4" fmla="*/ 0 w 351"/>
                <a:gd name="T5" fmla="*/ 0 h 182"/>
                <a:gd name="T6" fmla="*/ 0 w 351"/>
                <a:gd name="T7" fmla="*/ 0 h 182"/>
                <a:gd name="T8" fmla="*/ 0 w 351"/>
                <a:gd name="T9" fmla="*/ 0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1"/>
                <a:gd name="T16" fmla="*/ 0 h 182"/>
                <a:gd name="T17" fmla="*/ 351 w 351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1" h="182">
                  <a:moveTo>
                    <a:pt x="0" y="85"/>
                  </a:moveTo>
                  <a:lnTo>
                    <a:pt x="0" y="0"/>
                  </a:lnTo>
                  <a:lnTo>
                    <a:pt x="350" y="93"/>
                  </a:lnTo>
                  <a:lnTo>
                    <a:pt x="350" y="181"/>
                  </a:lnTo>
                  <a:lnTo>
                    <a:pt x="0" y="85"/>
                  </a:lnTo>
                </a:path>
              </a:pathLst>
            </a:custGeom>
            <a:solidFill>
              <a:srgbClr val="B2B2B2"/>
            </a:solidFill>
            <a:ln w="3175" cap="rnd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zh-TW" altLang="en-US" sz="1300">
                <a:latin typeface="Calibri" pitchFamily="34" charset="0"/>
              </a:endParaRPr>
            </a:p>
          </p:txBody>
        </p:sp>
        <p:sp>
          <p:nvSpPr>
            <p:cNvPr id="53" name="Freeform 163"/>
            <p:cNvSpPr>
              <a:spLocks/>
            </p:cNvSpPr>
            <p:nvPr/>
          </p:nvSpPr>
          <p:spPr bwMode="auto">
            <a:xfrm>
              <a:off x="2207" y="2167"/>
              <a:ext cx="144" cy="65"/>
            </a:xfrm>
            <a:custGeom>
              <a:avLst/>
              <a:gdLst>
                <a:gd name="T0" fmla="*/ 0 w 351"/>
                <a:gd name="T1" fmla="*/ 0 h 182"/>
                <a:gd name="T2" fmla="*/ 0 w 351"/>
                <a:gd name="T3" fmla="*/ 0 h 182"/>
                <a:gd name="T4" fmla="*/ 0 w 351"/>
                <a:gd name="T5" fmla="*/ 0 h 182"/>
                <a:gd name="T6" fmla="*/ 0 w 351"/>
                <a:gd name="T7" fmla="*/ 0 h 182"/>
                <a:gd name="T8" fmla="*/ 0 w 351"/>
                <a:gd name="T9" fmla="*/ 0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1"/>
                <a:gd name="T16" fmla="*/ 0 h 182"/>
                <a:gd name="T17" fmla="*/ 351 w 351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1" h="182">
                  <a:moveTo>
                    <a:pt x="0" y="85"/>
                  </a:moveTo>
                  <a:lnTo>
                    <a:pt x="0" y="0"/>
                  </a:lnTo>
                  <a:lnTo>
                    <a:pt x="350" y="93"/>
                  </a:lnTo>
                  <a:lnTo>
                    <a:pt x="350" y="181"/>
                  </a:lnTo>
                  <a:lnTo>
                    <a:pt x="0" y="85"/>
                  </a:lnTo>
                </a:path>
              </a:pathLst>
            </a:custGeom>
            <a:solidFill>
              <a:srgbClr val="B2B2B2"/>
            </a:solidFill>
            <a:ln w="3175" cap="rnd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zh-TW" altLang="en-US" sz="1300">
                <a:latin typeface="Calibri" pitchFamily="34" charset="0"/>
              </a:endParaRPr>
            </a:p>
          </p:txBody>
        </p:sp>
      </p:grpSp>
      <p:sp>
        <p:nvSpPr>
          <p:cNvPr id="54" name="文字方塊 53"/>
          <p:cNvSpPr txBox="1"/>
          <p:nvPr/>
        </p:nvSpPr>
        <p:spPr>
          <a:xfrm>
            <a:off x="357158" y="4929198"/>
            <a:ext cx="15001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 smtClean="0"/>
              <a:t>外部要求存取</a:t>
            </a:r>
            <a:endParaRPr lang="en-US" altLang="zh-TW" sz="1600" dirty="0" smtClean="0"/>
          </a:p>
          <a:p>
            <a:r>
              <a:rPr lang="zh-TW" altLang="en-US" sz="1600" dirty="0" smtClean="0"/>
              <a:t>伺服器之系統</a:t>
            </a:r>
            <a:endParaRPr lang="zh-TW" altLang="en-US" sz="16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3000364" y="4955457"/>
            <a:ext cx="1500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 smtClean="0"/>
              <a:t>內部真實的伺服器 </a:t>
            </a:r>
            <a:r>
              <a:rPr lang="en-US" altLang="zh-TW" sz="1600" dirty="0" smtClean="0"/>
              <a:t>(</a:t>
            </a:r>
            <a:r>
              <a:rPr lang="zh-TW" altLang="en-US" sz="1600" dirty="0" smtClean="0"/>
              <a:t>例如網站伺服器</a:t>
            </a:r>
            <a:r>
              <a:rPr lang="en-US" altLang="zh-TW" sz="1600" dirty="0" smtClean="0"/>
              <a:t>)</a:t>
            </a:r>
          </a:p>
        </p:txBody>
      </p:sp>
      <p:sp>
        <p:nvSpPr>
          <p:cNvPr id="56" name="文字方塊 55"/>
          <p:cNvSpPr txBox="1"/>
          <p:nvPr/>
        </p:nvSpPr>
        <p:spPr>
          <a:xfrm>
            <a:off x="1785918" y="1571612"/>
            <a:ext cx="1562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 smtClean="0"/>
              <a:t>代理伺服器 </a:t>
            </a:r>
            <a:r>
              <a:rPr lang="en-US" altLang="zh-TW" sz="1600" dirty="0" smtClean="0"/>
              <a:t>(</a:t>
            </a:r>
            <a:r>
              <a:rPr lang="zh-TW" altLang="en-US" sz="1600" dirty="0" smtClean="0"/>
              <a:t>例如網站伺服器</a:t>
            </a:r>
            <a:r>
              <a:rPr lang="en-US" altLang="zh-TW" sz="1600" dirty="0" smtClean="0"/>
              <a:t>)</a:t>
            </a:r>
          </a:p>
        </p:txBody>
      </p:sp>
      <p:cxnSp>
        <p:nvCxnSpPr>
          <p:cNvPr id="60" name="直線單箭頭接點 59"/>
          <p:cNvCxnSpPr/>
          <p:nvPr/>
        </p:nvCxnSpPr>
        <p:spPr>
          <a:xfrm rot="16200000" flipH="1">
            <a:off x="2821769" y="2893216"/>
            <a:ext cx="928694" cy="71438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/>
          <p:nvPr/>
        </p:nvCxnSpPr>
        <p:spPr>
          <a:xfrm>
            <a:off x="1643042" y="4357694"/>
            <a:ext cx="178595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3" name="文字方塊 62"/>
          <p:cNvSpPr txBox="1"/>
          <p:nvPr/>
        </p:nvSpPr>
        <p:spPr>
          <a:xfrm>
            <a:off x="1571604" y="4519206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/>
              <a:t>外部所感受的連結</a:t>
            </a:r>
            <a:endParaRPr lang="zh-TW" altLang="en-US" sz="1600" dirty="0"/>
          </a:p>
        </p:txBody>
      </p:sp>
      <p:cxnSp>
        <p:nvCxnSpPr>
          <p:cNvPr id="68" name="直線單箭頭接點 67"/>
          <p:cNvCxnSpPr/>
          <p:nvPr/>
        </p:nvCxnSpPr>
        <p:spPr>
          <a:xfrm rot="5400000">
            <a:off x="1250133" y="2893216"/>
            <a:ext cx="928694" cy="71438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/>
          <p:cNvSpPr txBox="1"/>
          <p:nvPr/>
        </p:nvSpPr>
        <p:spPr>
          <a:xfrm>
            <a:off x="428596" y="3000372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/>
              <a:t>真實的連結</a:t>
            </a:r>
            <a:endParaRPr lang="zh-TW" altLang="en-US" sz="1600" dirty="0"/>
          </a:p>
        </p:txBody>
      </p:sp>
      <p:sp>
        <p:nvSpPr>
          <p:cNvPr id="70" name="文字方塊 69"/>
          <p:cNvSpPr txBox="1"/>
          <p:nvPr/>
        </p:nvSpPr>
        <p:spPr>
          <a:xfrm>
            <a:off x="3289974" y="3000372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/>
              <a:t>真實的連結</a:t>
            </a:r>
            <a:endParaRPr lang="zh-TW" altLang="en-US" sz="1600" dirty="0"/>
          </a:p>
        </p:txBody>
      </p:sp>
      <p:sp>
        <p:nvSpPr>
          <p:cNvPr id="71" name="矩形 70"/>
          <p:cNvSpPr/>
          <p:nvPr/>
        </p:nvSpPr>
        <p:spPr>
          <a:xfrm>
            <a:off x="6286512" y="2357430"/>
            <a:ext cx="1071570" cy="2571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TW" dirty="0" smtClean="0">
                <a:latin typeface="Calibri" pitchFamily="34" charset="0"/>
              </a:rPr>
              <a:t>DNS</a:t>
            </a:r>
          </a:p>
          <a:p>
            <a:pPr algn="ctr">
              <a:lnSpc>
                <a:spcPct val="120000"/>
              </a:lnSpc>
            </a:pPr>
            <a:r>
              <a:rPr lang="en-US" altLang="zh-TW" dirty="0" smtClean="0">
                <a:latin typeface="Calibri" pitchFamily="34" charset="0"/>
              </a:rPr>
              <a:t>FTP</a:t>
            </a:r>
          </a:p>
          <a:p>
            <a:pPr algn="ctr">
              <a:lnSpc>
                <a:spcPct val="120000"/>
              </a:lnSpc>
            </a:pPr>
            <a:r>
              <a:rPr lang="en-US" altLang="zh-TW" dirty="0" smtClean="0">
                <a:latin typeface="Calibri" pitchFamily="34" charset="0"/>
              </a:rPr>
              <a:t>HTTP</a:t>
            </a:r>
          </a:p>
          <a:p>
            <a:pPr algn="ctr">
              <a:lnSpc>
                <a:spcPct val="120000"/>
              </a:lnSpc>
            </a:pPr>
            <a:r>
              <a:rPr lang="en-US" altLang="zh-TW" dirty="0" smtClean="0">
                <a:latin typeface="Calibri" pitchFamily="34" charset="0"/>
              </a:rPr>
              <a:t>LDAP</a:t>
            </a:r>
          </a:p>
          <a:p>
            <a:pPr algn="ctr">
              <a:lnSpc>
                <a:spcPct val="120000"/>
              </a:lnSpc>
            </a:pPr>
            <a:r>
              <a:rPr lang="en-US" altLang="zh-TW" dirty="0" smtClean="0">
                <a:latin typeface="Calibri" pitchFamily="34" charset="0"/>
              </a:rPr>
              <a:t>SMTP</a:t>
            </a:r>
          </a:p>
          <a:p>
            <a:pPr algn="ctr">
              <a:lnSpc>
                <a:spcPct val="120000"/>
              </a:lnSpc>
            </a:pPr>
            <a:r>
              <a:rPr lang="en-US" altLang="zh-TW" dirty="0" smtClean="0">
                <a:latin typeface="Calibri" pitchFamily="34" charset="0"/>
              </a:rPr>
              <a:t>Telnet</a:t>
            </a:r>
            <a:endParaRPr lang="zh-TW" altLang="en-US" dirty="0">
              <a:latin typeface="Calibri" pitchFamily="34" charset="0"/>
            </a:endParaRPr>
          </a:p>
        </p:txBody>
      </p:sp>
      <p:cxnSp>
        <p:nvCxnSpPr>
          <p:cNvPr id="75" name="直線接點 74"/>
          <p:cNvCxnSpPr>
            <a:stCxn id="71" idx="3"/>
          </p:cNvCxnSpPr>
          <p:nvPr/>
        </p:nvCxnSpPr>
        <p:spPr>
          <a:xfrm>
            <a:off x="7358082" y="3643314"/>
            <a:ext cx="928694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直線接點 75"/>
          <p:cNvCxnSpPr/>
          <p:nvPr/>
        </p:nvCxnSpPr>
        <p:spPr>
          <a:xfrm>
            <a:off x="5357818" y="3643314"/>
            <a:ext cx="928694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/>
          <p:cNvCxnSpPr>
            <a:stCxn id="71" idx="1"/>
            <a:endCxn id="71" idx="1"/>
          </p:cNvCxnSpPr>
          <p:nvPr/>
        </p:nvCxnSpPr>
        <p:spPr>
          <a:xfrm rot="10800000">
            <a:off x="6286512" y="3643314"/>
            <a:ext cx="158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字方塊 78"/>
          <p:cNvSpPr txBox="1"/>
          <p:nvPr/>
        </p:nvSpPr>
        <p:spPr>
          <a:xfrm>
            <a:off x="5286380" y="328612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/>
              <a:t>外部網路</a:t>
            </a:r>
            <a:endParaRPr lang="zh-TW" altLang="en-US" sz="16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7352811" y="328612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/>
              <a:t>內部網路</a:t>
            </a:r>
            <a:endParaRPr lang="zh-TW" altLang="en-US" sz="16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6022877" y="5072074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/>
              <a:t>各種代理伺服器</a:t>
            </a:r>
            <a:endParaRPr lang="zh-TW" altLang="en-US" sz="1600" dirty="0"/>
          </a:p>
        </p:txBody>
      </p:sp>
      <p:pic>
        <p:nvPicPr>
          <p:cNvPr id="1027" name="Picture 3" descr="C:\Program Files\Microsoft Office\MEDIA\CAGCAT10\j0285750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7442" y="3928675"/>
            <a:ext cx="1395600" cy="8576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 smtClean="0"/>
              <a:t>與前述的防火牆比較，應用代理閘道防火牆的長處包括：</a:t>
            </a:r>
            <a:endParaRPr lang="en-US" altLang="zh-TW" sz="2000" dirty="0" smtClean="0"/>
          </a:p>
          <a:p>
            <a:pPr lvl="1"/>
            <a:r>
              <a:rPr lang="zh-TW" altLang="en-US" sz="1800" dirty="0" smtClean="0"/>
              <a:t>可以檢查整個網路封包，所以能留下較完整的記錄為稽核或調查之用。例如它可以記錄外部傳來的封包對網路內的應用下了哪些指令，而不只是記錄誰 </a:t>
            </a:r>
            <a:r>
              <a:rPr lang="en-US" altLang="zh-TW" sz="1800" dirty="0" smtClean="0"/>
              <a:t>(IP </a:t>
            </a:r>
            <a:r>
              <a:rPr lang="zh-TW" altLang="en-US" sz="1800" dirty="0" smtClean="0"/>
              <a:t>位址</a:t>
            </a:r>
            <a:r>
              <a:rPr lang="en-US" altLang="zh-TW" sz="1800" dirty="0" smtClean="0"/>
              <a:t>)</a:t>
            </a:r>
            <a:r>
              <a:rPr lang="zh-TW" altLang="en-US" sz="1800" dirty="0" smtClean="0"/>
              <a:t> 傳來了封包。</a:t>
            </a:r>
            <a:endParaRPr lang="en-US" altLang="zh-TW" sz="1800" dirty="0" smtClean="0"/>
          </a:p>
          <a:p>
            <a:pPr lvl="1"/>
            <a:r>
              <a:rPr lang="zh-TW" altLang="en-US" sz="1800" dirty="0" smtClean="0"/>
              <a:t>由於使用到 </a:t>
            </a:r>
            <a:r>
              <a:rPr lang="en-US" altLang="zh-TW" sz="1800" dirty="0" smtClean="0"/>
              <a:t>L7 </a:t>
            </a:r>
            <a:r>
              <a:rPr lang="zh-TW" altLang="en-US" sz="1800" dirty="0" smtClean="0"/>
              <a:t>的應用層，因此可讓安全管理員對網路使用者做身分認證。</a:t>
            </a:r>
            <a:r>
              <a:rPr lang="en-US" altLang="zh-TW" sz="1800" dirty="0" smtClean="0"/>
              <a:t>L3/L4 </a:t>
            </a:r>
            <a:r>
              <a:rPr lang="zh-TW" altLang="en-US" sz="1800" dirty="0" smtClean="0"/>
              <a:t>防火牆的身分認證則只針對 </a:t>
            </a:r>
            <a:r>
              <a:rPr lang="en-US" altLang="zh-TW" sz="1800" dirty="0" smtClean="0"/>
              <a:t>IP</a:t>
            </a:r>
            <a:r>
              <a:rPr lang="zh-TW" altLang="en-US" sz="1800" dirty="0" smtClean="0"/>
              <a:t> 位址而非真正的使用者。</a:t>
            </a:r>
            <a:endParaRPr lang="en-US" altLang="zh-TW" sz="1800" dirty="0" smtClean="0"/>
          </a:p>
          <a:p>
            <a:pPr lvl="1"/>
            <a:r>
              <a:rPr lang="zh-TW" altLang="en-US" sz="1800" dirty="0" smtClean="0"/>
              <a:t>因為不只檢查 </a:t>
            </a:r>
            <a:r>
              <a:rPr lang="en-US" altLang="zh-TW" sz="1800" dirty="0" smtClean="0"/>
              <a:t>L3 </a:t>
            </a:r>
            <a:r>
              <a:rPr lang="zh-TW" altLang="en-US" sz="1800" dirty="0" smtClean="0"/>
              <a:t>資料，所以</a:t>
            </a:r>
            <a:r>
              <a:rPr lang="zh-TW" altLang="en-US" sz="1800" dirty="0" smtClean="0">
                <a:latin typeface="微軟正黑體"/>
                <a:ea typeface="微軟正黑體"/>
              </a:rPr>
              <a:t>「</a:t>
            </a:r>
            <a:r>
              <a:rPr lang="en-US" altLang="zh-TW" sz="1800" dirty="0" smtClean="0"/>
              <a:t>IP </a:t>
            </a:r>
            <a:r>
              <a:rPr lang="zh-TW" altLang="en-US" sz="1800" dirty="0" smtClean="0"/>
              <a:t>位址偽裝</a:t>
            </a:r>
            <a:r>
              <a:rPr lang="zh-TW" altLang="en-US" sz="1800" dirty="0" smtClean="0">
                <a:latin typeface="微軟正黑體"/>
                <a:ea typeface="微軟正黑體"/>
              </a:rPr>
              <a:t>」之類的攻擊較不易成功。</a:t>
            </a:r>
            <a:endParaRPr lang="en-US" altLang="zh-TW" sz="1800" dirty="0" smtClean="0"/>
          </a:p>
          <a:p>
            <a:r>
              <a:rPr lang="zh-TW" altLang="en-US" sz="2000" dirty="0" smtClean="0"/>
              <a:t>應用代理閘道防火牆的弱點如下：</a:t>
            </a:r>
            <a:endParaRPr lang="en-US" altLang="zh-TW" sz="2000" dirty="0" smtClean="0"/>
          </a:p>
          <a:p>
            <a:pPr lvl="1"/>
            <a:r>
              <a:rPr lang="zh-TW" altLang="en-US" sz="1800" dirty="0" smtClean="0"/>
              <a:t>檢查整個封包所花費的時間較長，代理人防火牆較不適合流量過大或要求即時性的網路。</a:t>
            </a:r>
            <a:endParaRPr lang="en-US" altLang="zh-TW" sz="1800" dirty="0" smtClean="0"/>
          </a:p>
          <a:p>
            <a:pPr lvl="1"/>
            <a:r>
              <a:rPr lang="zh-TW" altLang="en-US" sz="1800" dirty="0" smtClean="0"/>
              <a:t>代理伺服器需要針對應用或協定來設計，因此當新的應用或協定問世時，未必能及時在市面上找到對應的代理伺服器。</a:t>
            </a:r>
            <a:endParaRPr lang="en-US" altLang="zh-TW" sz="1800" dirty="0" smtClean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應用代理閘道防火牆優缺點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285720" y="1357298"/>
            <a:ext cx="4357718" cy="5500702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</a:pPr>
            <a:r>
              <a:rPr lang="zh-TW" altLang="en-US" sz="2000" dirty="0" smtClean="0"/>
              <a:t>前面討論的防火牆都是以一個網路為保護對象，但依據防禦縱深 </a:t>
            </a:r>
            <a:r>
              <a:rPr lang="en-US" altLang="zh-TW" sz="2000" dirty="0" smtClean="0"/>
              <a:t>(defense in depth) </a:t>
            </a:r>
            <a:r>
              <a:rPr lang="zh-TW" altLang="en-US" sz="2000" dirty="0" smtClean="0"/>
              <a:t>原則，個人電腦或工作站上也可以有防火牆專門保護使用者。</a:t>
            </a:r>
            <a:endParaRPr lang="en-US" altLang="zh-TW" sz="2000" dirty="0" smtClean="0"/>
          </a:p>
          <a:p>
            <a:pPr>
              <a:spcBef>
                <a:spcPts val="800"/>
              </a:spcBef>
            </a:pPr>
            <a:r>
              <a:rPr lang="zh-TW" altLang="en-US" sz="2000" dirty="0" smtClean="0"/>
              <a:t>撥接 </a:t>
            </a:r>
            <a:r>
              <a:rPr lang="en-US" altLang="zh-TW" sz="2000" dirty="0" smtClean="0"/>
              <a:t>ISP </a:t>
            </a:r>
            <a:r>
              <a:rPr lang="zh-TW" altLang="en-US" sz="2000" dirty="0" smtClean="0"/>
              <a:t>的家庭用戶尤其缺乏防火牆保護，因為 </a:t>
            </a:r>
            <a:r>
              <a:rPr lang="en-US" altLang="zh-TW" sz="2000" dirty="0" smtClean="0"/>
              <a:t>ISP</a:t>
            </a:r>
            <a:r>
              <a:rPr lang="zh-TW" altLang="en-US" sz="2000" dirty="0" smtClean="0"/>
              <a:t> 的防火牆需要妥協於各種不同的安全政策之下，所以保護性不足，因此家庭用戶尤其需要個人防火牆。</a:t>
            </a:r>
            <a:endParaRPr lang="en-US" altLang="zh-TW" sz="2000" dirty="0" smtClean="0"/>
          </a:p>
          <a:p>
            <a:pPr>
              <a:spcBef>
                <a:spcPts val="800"/>
              </a:spcBef>
            </a:pPr>
            <a:r>
              <a:rPr lang="zh-TW" altLang="en-US" sz="2000" dirty="0" smtClean="0"/>
              <a:t>個人防火牆通常操作簡單、介面友善，但是防火牆該有的功能通常頗為完備。</a:t>
            </a:r>
            <a:endParaRPr lang="en-US" altLang="zh-TW" sz="2000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個人防火牆</a:t>
            </a:r>
            <a:endParaRPr lang="zh-TW" altLang="en-US" dirty="0"/>
          </a:p>
        </p:txBody>
      </p: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5214942" y="2214554"/>
            <a:ext cx="1248539" cy="2214578"/>
            <a:chOff x="1752" y="732"/>
            <a:chExt cx="534" cy="689"/>
          </a:xfrm>
        </p:grpSpPr>
        <p:sp>
          <p:nvSpPr>
            <p:cNvPr id="5" name="Freeform 12"/>
            <p:cNvSpPr>
              <a:spLocks/>
            </p:cNvSpPr>
            <p:nvPr/>
          </p:nvSpPr>
          <p:spPr bwMode="auto">
            <a:xfrm>
              <a:off x="1876" y="761"/>
              <a:ext cx="370" cy="658"/>
            </a:xfrm>
            <a:custGeom>
              <a:avLst/>
              <a:gdLst>
                <a:gd name="T0" fmla="*/ 0 w 370"/>
                <a:gd name="T1" fmla="*/ 1 h 1316"/>
                <a:gd name="T2" fmla="*/ 370 w 370"/>
                <a:gd name="T3" fmla="*/ 1 h 1316"/>
                <a:gd name="T4" fmla="*/ 370 w 370"/>
                <a:gd name="T5" fmla="*/ 0 h 1316"/>
                <a:gd name="T6" fmla="*/ 0 w 370"/>
                <a:gd name="T7" fmla="*/ 1 h 1316"/>
                <a:gd name="T8" fmla="*/ 0 w 370"/>
                <a:gd name="T9" fmla="*/ 1 h 1316"/>
                <a:gd name="T10" fmla="*/ 0 w 370"/>
                <a:gd name="T11" fmla="*/ 1 h 13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70"/>
                <a:gd name="T19" fmla="*/ 0 h 1316"/>
                <a:gd name="T20" fmla="*/ 370 w 370"/>
                <a:gd name="T21" fmla="*/ 1316 h 131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70" h="1316">
                  <a:moveTo>
                    <a:pt x="0" y="1316"/>
                  </a:moveTo>
                  <a:lnTo>
                    <a:pt x="370" y="788"/>
                  </a:lnTo>
                  <a:lnTo>
                    <a:pt x="370" y="0"/>
                  </a:lnTo>
                  <a:lnTo>
                    <a:pt x="0" y="527"/>
                  </a:lnTo>
                  <a:lnTo>
                    <a:pt x="0" y="1316"/>
                  </a:lnTo>
                  <a:close/>
                </a:path>
              </a:pathLst>
            </a:custGeom>
            <a:solidFill>
              <a:srgbClr val="D0624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zh-TW" altLang="en-US" sz="1600">
                <a:latin typeface="Calibri" pitchFamily="34" charset="0"/>
              </a:endParaRPr>
            </a:p>
          </p:txBody>
        </p:sp>
        <p:sp>
          <p:nvSpPr>
            <p:cNvPr id="6" name="Freeform 13"/>
            <p:cNvSpPr>
              <a:spLocks/>
            </p:cNvSpPr>
            <p:nvPr/>
          </p:nvSpPr>
          <p:spPr bwMode="auto">
            <a:xfrm>
              <a:off x="1876" y="761"/>
              <a:ext cx="370" cy="658"/>
            </a:xfrm>
            <a:custGeom>
              <a:avLst/>
              <a:gdLst>
                <a:gd name="T0" fmla="*/ 0 w 370"/>
                <a:gd name="T1" fmla="*/ 1 h 1316"/>
                <a:gd name="T2" fmla="*/ 370 w 370"/>
                <a:gd name="T3" fmla="*/ 1 h 1316"/>
                <a:gd name="T4" fmla="*/ 370 w 370"/>
                <a:gd name="T5" fmla="*/ 0 h 1316"/>
                <a:gd name="T6" fmla="*/ 0 w 370"/>
                <a:gd name="T7" fmla="*/ 1 h 1316"/>
                <a:gd name="T8" fmla="*/ 0 w 370"/>
                <a:gd name="T9" fmla="*/ 1 h 1316"/>
                <a:gd name="T10" fmla="*/ 0 w 370"/>
                <a:gd name="T11" fmla="*/ 1 h 13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70"/>
                <a:gd name="T19" fmla="*/ 0 h 1316"/>
                <a:gd name="T20" fmla="*/ 370 w 370"/>
                <a:gd name="T21" fmla="*/ 1316 h 131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70" h="1316">
                  <a:moveTo>
                    <a:pt x="0" y="1316"/>
                  </a:moveTo>
                  <a:lnTo>
                    <a:pt x="370" y="788"/>
                  </a:lnTo>
                  <a:lnTo>
                    <a:pt x="370" y="0"/>
                  </a:lnTo>
                  <a:lnTo>
                    <a:pt x="0" y="527"/>
                  </a:lnTo>
                  <a:lnTo>
                    <a:pt x="0" y="1316"/>
                  </a:lnTo>
                </a:path>
              </a:pathLst>
            </a:custGeom>
            <a:noFill/>
            <a:ln w="14288">
              <a:solidFill>
                <a:srgbClr val="CDCDCD"/>
              </a:solidFill>
              <a:round/>
              <a:headEnd/>
              <a:tailEnd/>
            </a:ln>
          </p:spPr>
          <p:txBody>
            <a:bodyPr/>
            <a:lstStyle/>
            <a:p>
              <a:endParaRPr kumimoji="0" lang="zh-TW" altLang="en-US" sz="1600">
                <a:latin typeface="Calibri" pitchFamily="34" charset="0"/>
              </a:endParaRPr>
            </a:p>
          </p:txBody>
        </p:sp>
        <p:sp>
          <p:nvSpPr>
            <p:cNvPr id="7" name="Line 14"/>
            <p:cNvSpPr>
              <a:spLocks noChangeShapeType="1"/>
            </p:cNvSpPr>
            <p:nvPr/>
          </p:nvSpPr>
          <p:spPr bwMode="auto">
            <a:xfrm flipV="1">
              <a:off x="1876" y="1056"/>
              <a:ext cx="48" cy="33"/>
            </a:xfrm>
            <a:prstGeom prst="line">
              <a:avLst/>
            </a:prstGeom>
            <a:noFill/>
            <a:ln w="14288">
              <a:solidFill>
                <a:srgbClr val="CDCDCD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8" name="Line 15"/>
            <p:cNvSpPr>
              <a:spLocks noChangeShapeType="1"/>
            </p:cNvSpPr>
            <p:nvPr/>
          </p:nvSpPr>
          <p:spPr bwMode="auto">
            <a:xfrm flipV="1">
              <a:off x="1924" y="1023"/>
              <a:ext cx="45" cy="33"/>
            </a:xfrm>
            <a:prstGeom prst="line">
              <a:avLst/>
            </a:prstGeom>
            <a:noFill/>
            <a:ln w="14288">
              <a:solidFill>
                <a:srgbClr val="CDCDCD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9" name="Line 16"/>
            <p:cNvSpPr>
              <a:spLocks noChangeShapeType="1"/>
            </p:cNvSpPr>
            <p:nvPr/>
          </p:nvSpPr>
          <p:spPr bwMode="auto">
            <a:xfrm flipV="1">
              <a:off x="1969" y="990"/>
              <a:ext cx="47" cy="33"/>
            </a:xfrm>
            <a:prstGeom prst="line">
              <a:avLst/>
            </a:prstGeom>
            <a:noFill/>
            <a:ln w="14288">
              <a:solidFill>
                <a:srgbClr val="CDCDCD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10" name="Line 17"/>
            <p:cNvSpPr>
              <a:spLocks noChangeShapeType="1"/>
            </p:cNvSpPr>
            <p:nvPr/>
          </p:nvSpPr>
          <p:spPr bwMode="auto">
            <a:xfrm flipV="1">
              <a:off x="2016" y="957"/>
              <a:ext cx="45" cy="33"/>
            </a:xfrm>
            <a:prstGeom prst="line">
              <a:avLst/>
            </a:prstGeom>
            <a:noFill/>
            <a:ln w="14288">
              <a:solidFill>
                <a:srgbClr val="CDCDCD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11" name="Line 18"/>
            <p:cNvSpPr>
              <a:spLocks noChangeShapeType="1"/>
            </p:cNvSpPr>
            <p:nvPr/>
          </p:nvSpPr>
          <p:spPr bwMode="auto">
            <a:xfrm flipV="1">
              <a:off x="2061" y="924"/>
              <a:ext cx="48" cy="33"/>
            </a:xfrm>
            <a:prstGeom prst="line">
              <a:avLst/>
            </a:prstGeom>
            <a:noFill/>
            <a:ln w="14288">
              <a:solidFill>
                <a:srgbClr val="CDCDCD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12" name="Line 19"/>
            <p:cNvSpPr>
              <a:spLocks noChangeShapeType="1"/>
            </p:cNvSpPr>
            <p:nvPr/>
          </p:nvSpPr>
          <p:spPr bwMode="auto">
            <a:xfrm flipV="1">
              <a:off x="2109" y="892"/>
              <a:ext cx="45" cy="32"/>
            </a:xfrm>
            <a:prstGeom prst="line">
              <a:avLst/>
            </a:prstGeom>
            <a:noFill/>
            <a:ln w="14288">
              <a:solidFill>
                <a:srgbClr val="CDCDCD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13" name="Line 20"/>
            <p:cNvSpPr>
              <a:spLocks noChangeShapeType="1"/>
            </p:cNvSpPr>
            <p:nvPr/>
          </p:nvSpPr>
          <p:spPr bwMode="auto">
            <a:xfrm flipV="1">
              <a:off x="2154" y="858"/>
              <a:ext cx="47" cy="34"/>
            </a:xfrm>
            <a:prstGeom prst="line">
              <a:avLst/>
            </a:prstGeom>
            <a:noFill/>
            <a:ln w="14288">
              <a:solidFill>
                <a:srgbClr val="CDCDCD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14" name="Line 21"/>
            <p:cNvSpPr>
              <a:spLocks noChangeShapeType="1"/>
            </p:cNvSpPr>
            <p:nvPr/>
          </p:nvSpPr>
          <p:spPr bwMode="auto">
            <a:xfrm flipV="1">
              <a:off x="1876" y="1121"/>
              <a:ext cx="48" cy="33"/>
            </a:xfrm>
            <a:prstGeom prst="line">
              <a:avLst/>
            </a:prstGeom>
            <a:noFill/>
            <a:ln w="14288">
              <a:solidFill>
                <a:srgbClr val="CDCDCD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15" name="Line 22"/>
            <p:cNvSpPr>
              <a:spLocks noChangeShapeType="1"/>
            </p:cNvSpPr>
            <p:nvPr/>
          </p:nvSpPr>
          <p:spPr bwMode="auto">
            <a:xfrm flipV="1">
              <a:off x="1924" y="1089"/>
              <a:ext cx="45" cy="32"/>
            </a:xfrm>
            <a:prstGeom prst="line">
              <a:avLst/>
            </a:prstGeom>
            <a:noFill/>
            <a:ln w="14288">
              <a:solidFill>
                <a:srgbClr val="CDCDCD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16" name="Line 23"/>
            <p:cNvSpPr>
              <a:spLocks noChangeShapeType="1"/>
            </p:cNvSpPr>
            <p:nvPr/>
          </p:nvSpPr>
          <p:spPr bwMode="auto">
            <a:xfrm flipV="1">
              <a:off x="1969" y="1056"/>
              <a:ext cx="47" cy="33"/>
            </a:xfrm>
            <a:prstGeom prst="line">
              <a:avLst/>
            </a:prstGeom>
            <a:noFill/>
            <a:ln w="14288">
              <a:solidFill>
                <a:srgbClr val="CDCDCD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17" name="Line 24"/>
            <p:cNvSpPr>
              <a:spLocks noChangeShapeType="1"/>
            </p:cNvSpPr>
            <p:nvPr/>
          </p:nvSpPr>
          <p:spPr bwMode="auto">
            <a:xfrm flipV="1">
              <a:off x="2016" y="1023"/>
              <a:ext cx="45" cy="33"/>
            </a:xfrm>
            <a:prstGeom prst="line">
              <a:avLst/>
            </a:prstGeom>
            <a:noFill/>
            <a:ln w="14288">
              <a:solidFill>
                <a:srgbClr val="CDCDCD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18" name="Line 25"/>
            <p:cNvSpPr>
              <a:spLocks noChangeShapeType="1"/>
            </p:cNvSpPr>
            <p:nvPr/>
          </p:nvSpPr>
          <p:spPr bwMode="auto">
            <a:xfrm flipV="1">
              <a:off x="2061" y="990"/>
              <a:ext cx="48" cy="33"/>
            </a:xfrm>
            <a:prstGeom prst="line">
              <a:avLst/>
            </a:prstGeom>
            <a:noFill/>
            <a:ln w="14288">
              <a:solidFill>
                <a:srgbClr val="CDCDCD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19" name="Line 26"/>
            <p:cNvSpPr>
              <a:spLocks noChangeShapeType="1"/>
            </p:cNvSpPr>
            <p:nvPr/>
          </p:nvSpPr>
          <p:spPr bwMode="auto">
            <a:xfrm flipV="1">
              <a:off x="2109" y="957"/>
              <a:ext cx="45" cy="33"/>
            </a:xfrm>
            <a:prstGeom prst="line">
              <a:avLst/>
            </a:prstGeom>
            <a:noFill/>
            <a:ln w="14288">
              <a:solidFill>
                <a:srgbClr val="CDCDCD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20" name="Line 27"/>
            <p:cNvSpPr>
              <a:spLocks noChangeShapeType="1"/>
            </p:cNvSpPr>
            <p:nvPr/>
          </p:nvSpPr>
          <p:spPr bwMode="auto">
            <a:xfrm flipV="1">
              <a:off x="2154" y="924"/>
              <a:ext cx="47" cy="33"/>
            </a:xfrm>
            <a:prstGeom prst="line">
              <a:avLst/>
            </a:prstGeom>
            <a:noFill/>
            <a:ln w="14288">
              <a:solidFill>
                <a:srgbClr val="CDCDCD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21" name="Line 28"/>
            <p:cNvSpPr>
              <a:spLocks noChangeShapeType="1"/>
            </p:cNvSpPr>
            <p:nvPr/>
          </p:nvSpPr>
          <p:spPr bwMode="auto">
            <a:xfrm flipV="1">
              <a:off x="2201" y="892"/>
              <a:ext cx="45" cy="32"/>
            </a:xfrm>
            <a:prstGeom prst="line">
              <a:avLst/>
            </a:prstGeom>
            <a:noFill/>
            <a:ln w="14288">
              <a:solidFill>
                <a:srgbClr val="CDCDCD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22" name="Line 29"/>
            <p:cNvSpPr>
              <a:spLocks noChangeShapeType="1"/>
            </p:cNvSpPr>
            <p:nvPr/>
          </p:nvSpPr>
          <p:spPr bwMode="auto">
            <a:xfrm flipV="1">
              <a:off x="1876" y="1187"/>
              <a:ext cx="48" cy="34"/>
            </a:xfrm>
            <a:prstGeom prst="line">
              <a:avLst/>
            </a:prstGeom>
            <a:noFill/>
            <a:ln w="14288">
              <a:solidFill>
                <a:srgbClr val="CDCDCD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23" name="Line 30"/>
            <p:cNvSpPr>
              <a:spLocks noChangeShapeType="1"/>
            </p:cNvSpPr>
            <p:nvPr/>
          </p:nvSpPr>
          <p:spPr bwMode="auto">
            <a:xfrm flipV="1">
              <a:off x="1924" y="1154"/>
              <a:ext cx="45" cy="33"/>
            </a:xfrm>
            <a:prstGeom prst="line">
              <a:avLst/>
            </a:prstGeom>
            <a:noFill/>
            <a:ln w="14288">
              <a:solidFill>
                <a:srgbClr val="CDCDCD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24" name="Line 31"/>
            <p:cNvSpPr>
              <a:spLocks noChangeShapeType="1"/>
            </p:cNvSpPr>
            <p:nvPr/>
          </p:nvSpPr>
          <p:spPr bwMode="auto">
            <a:xfrm flipV="1">
              <a:off x="1969" y="1121"/>
              <a:ext cx="47" cy="33"/>
            </a:xfrm>
            <a:prstGeom prst="line">
              <a:avLst/>
            </a:prstGeom>
            <a:noFill/>
            <a:ln w="14288">
              <a:solidFill>
                <a:srgbClr val="CDCDCD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25" name="Line 32"/>
            <p:cNvSpPr>
              <a:spLocks noChangeShapeType="1"/>
            </p:cNvSpPr>
            <p:nvPr/>
          </p:nvSpPr>
          <p:spPr bwMode="auto">
            <a:xfrm flipV="1">
              <a:off x="2016" y="1089"/>
              <a:ext cx="45" cy="32"/>
            </a:xfrm>
            <a:prstGeom prst="line">
              <a:avLst/>
            </a:prstGeom>
            <a:noFill/>
            <a:ln w="14288">
              <a:solidFill>
                <a:srgbClr val="CDCDCD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26" name="Line 33"/>
            <p:cNvSpPr>
              <a:spLocks noChangeShapeType="1"/>
            </p:cNvSpPr>
            <p:nvPr/>
          </p:nvSpPr>
          <p:spPr bwMode="auto">
            <a:xfrm flipV="1">
              <a:off x="2061" y="1056"/>
              <a:ext cx="48" cy="33"/>
            </a:xfrm>
            <a:prstGeom prst="line">
              <a:avLst/>
            </a:prstGeom>
            <a:noFill/>
            <a:ln w="14288">
              <a:solidFill>
                <a:srgbClr val="CDCDCD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27" name="Line 34"/>
            <p:cNvSpPr>
              <a:spLocks noChangeShapeType="1"/>
            </p:cNvSpPr>
            <p:nvPr/>
          </p:nvSpPr>
          <p:spPr bwMode="auto">
            <a:xfrm flipV="1">
              <a:off x="2109" y="1023"/>
              <a:ext cx="45" cy="33"/>
            </a:xfrm>
            <a:prstGeom prst="line">
              <a:avLst/>
            </a:prstGeom>
            <a:noFill/>
            <a:ln w="14288">
              <a:solidFill>
                <a:srgbClr val="CDCDCD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28" name="Line 35"/>
            <p:cNvSpPr>
              <a:spLocks noChangeShapeType="1"/>
            </p:cNvSpPr>
            <p:nvPr/>
          </p:nvSpPr>
          <p:spPr bwMode="auto">
            <a:xfrm flipV="1">
              <a:off x="2154" y="990"/>
              <a:ext cx="47" cy="33"/>
            </a:xfrm>
            <a:prstGeom prst="line">
              <a:avLst/>
            </a:prstGeom>
            <a:noFill/>
            <a:ln w="14288">
              <a:solidFill>
                <a:srgbClr val="CDCDCD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29" name="Line 36"/>
            <p:cNvSpPr>
              <a:spLocks noChangeShapeType="1"/>
            </p:cNvSpPr>
            <p:nvPr/>
          </p:nvSpPr>
          <p:spPr bwMode="auto">
            <a:xfrm flipV="1">
              <a:off x="2201" y="957"/>
              <a:ext cx="45" cy="33"/>
            </a:xfrm>
            <a:prstGeom prst="line">
              <a:avLst/>
            </a:prstGeom>
            <a:noFill/>
            <a:ln w="14288">
              <a:solidFill>
                <a:srgbClr val="CDCDCD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30" name="Line 37"/>
            <p:cNvSpPr>
              <a:spLocks noChangeShapeType="1"/>
            </p:cNvSpPr>
            <p:nvPr/>
          </p:nvSpPr>
          <p:spPr bwMode="auto">
            <a:xfrm flipV="1">
              <a:off x="1876" y="1253"/>
              <a:ext cx="48" cy="33"/>
            </a:xfrm>
            <a:prstGeom prst="line">
              <a:avLst/>
            </a:prstGeom>
            <a:noFill/>
            <a:ln w="14288">
              <a:solidFill>
                <a:srgbClr val="CDCDCD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31" name="Line 38"/>
            <p:cNvSpPr>
              <a:spLocks noChangeShapeType="1"/>
            </p:cNvSpPr>
            <p:nvPr/>
          </p:nvSpPr>
          <p:spPr bwMode="auto">
            <a:xfrm flipV="1">
              <a:off x="1924" y="1221"/>
              <a:ext cx="45" cy="32"/>
            </a:xfrm>
            <a:prstGeom prst="line">
              <a:avLst/>
            </a:prstGeom>
            <a:noFill/>
            <a:ln w="14288">
              <a:solidFill>
                <a:srgbClr val="CDCDCD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32" name="Line 39"/>
            <p:cNvSpPr>
              <a:spLocks noChangeShapeType="1"/>
            </p:cNvSpPr>
            <p:nvPr/>
          </p:nvSpPr>
          <p:spPr bwMode="auto">
            <a:xfrm flipV="1">
              <a:off x="1969" y="1187"/>
              <a:ext cx="47" cy="34"/>
            </a:xfrm>
            <a:prstGeom prst="line">
              <a:avLst/>
            </a:prstGeom>
            <a:noFill/>
            <a:ln w="14288">
              <a:solidFill>
                <a:srgbClr val="CDCDCD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33" name="Line 40"/>
            <p:cNvSpPr>
              <a:spLocks noChangeShapeType="1"/>
            </p:cNvSpPr>
            <p:nvPr/>
          </p:nvSpPr>
          <p:spPr bwMode="auto">
            <a:xfrm flipV="1">
              <a:off x="2016" y="1154"/>
              <a:ext cx="45" cy="33"/>
            </a:xfrm>
            <a:prstGeom prst="line">
              <a:avLst/>
            </a:prstGeom>
            <a:noFill/>
            <a:ln w="14288">
              <a:solidFill>
                <a:srgbClr val="CDCDCD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34" name="Line 41"/>
            <p:cNvSpPr>
              <a:spLocks noChangeShapeType="1"/>
            </p:cNvSpPr>
            <p:nvPr/>
          </p:nvSpPr>
          <p:spPr bwMode="auto">
            <a:xfrm flipV="1">
              <a:off x="2061" y="1121"/>
              <a:ext cx="48" cy="33"/>
            </a:xfrm>
            <a:prstGeom prst="line">
              <a:avLst/>
            </a:prstGeom>
            <a:noFill/>
            <a:ln w="14288">
              <a:solidFill>
                <a:srgbClr val="CDCDCD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35" name="Line 42"/>
            <p:cNvSpPr>
              <a:spLocks noChangeShapeType="1"/>
            </p:cNvSpPr>
            <p:nvPr/>
          </p:nvSpPr>
          <p:spPr bwMode="auto">
            <a:xfrm flipV="1">
              <a:off x="2109" y="1089"/>
              <a:ext cx="45" cy="32"/>
            </a:xfrm>
            <a:prstGeom prst="line">
              <a:avLst/>
            </a:prstGeom>
            <a:noFill/>
            <a:ln w="14288">
              <a:solidFill>
                <a:srgbClr val="CDCDCD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36" name="Line 43"/>
            <p:cNvSpPr>
              <a:spLocks noChangeShapeType="1"/>
            </p:cNvSpPr>
            <p:nvPr/>
          </p:nvSpPr>
          <p:spPr bwMode="auto">
            <a:xfrm flipV="1">
              <a:off x="2154" y="1056"/>
              <a:ext cx="47" cy="33"/>
            </a:xfrm>
            <a:prstGeom prst="line">
              <a:avLst/>
            </a:prstGeom>
            <a:noFill/>
            <a:ln w="14288">
              <a:solidFill>
                <a:srgbClr val="CDCDCD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37" name="Line 44"/>
            <p:cNvSpPr>
              <a:spLocks noChangeShapeType="1"/>
            </p:cNvSpPr>
            <p:nvPr/>
          </p:nvSpPr>
          <p:spPr bwMode="auto">
            <a:xfrm flipV="1">
              <a:off x="2201" y="1023"/>
              <a:ext cx="45" cy="33"/>
            </a:xfrm>
            <a:prstGeom prst="line">
              <a:avLst/>
            </a:prstGeom>
            <a:noFill/>
            <a:ln w="14288">
              <a:solidFill>
                <a:srgbClr val="CDCDCD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38" name="Line 45"/>
            <p:cNvSpPr>
              <a:spLocks noChangeShapeType="1"/>
            </p:cNvSpPr>
            <p:nvPr/>
          </p:nvSpPr>
          <p:spPr bwMode="auto">
            <a:xfrm flipV="1">
              <a:off x="1876" y="1318"/>
              <a:ext cx="48" cy="34"/>
            </a:xfrm>
            <a:prstGeom prst="line">
              <a:avLst/>
            </a:prstGeom>
            <a:noFill/>
            <a:ln w="14288">
              <a:solidFill>
                <a:srgbClr val="CDCDCD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39" name="Line 46"/>
            <p:cNvSpPr>
              <a:spLocks noChangeShapeType="1"/>
            </p:cNvSpPr>
            <p:nvPr/>
          </p:nvSpPr>
          <p:spPr bwMode="auto">
            <a:xfrm flipV="1">
              <a:off x="1924" y="1286"/>
              <a:ext cx="45" cy="32"/>
            </a:xfrm>
            <a:prstGeom prst="line">
              <a:avLst/>
            </a:prstGeom>
            <a:noFill/>
            <a:ln w="14288">
              <a:solidFill>
                <a:srgbClr val="CDCDCD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40" name="Line 47"/>
            <p:cNvSpPr>
              <a:spLocks noChangeShapeType="1"/>
            </p:cNvSpPr>
            <p:nvPr/>
          </p:nvSpPr>
          <p:spPr bwMode="auto">
            <a:xfrm flipV="1">
              <a:off x="1969" y="1253"/>
              <a:ext cx="47" cy="33"/>
            </a:xfrm>
            <a:prstGeom prst="line">
              <a:avLst/>
            </a:prstGeom>
            <a:noFill/>
            <a:ln w="14288">
              <a:solidFill>
                <a:srgbClr val="CDCDCD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41" name="Line 48"/>
            <p:cNvSpPr>
              <a:spLocks noChangeShapeType="1"/>
            </p:cNvSpPr>
            <p:nvPr/>
          </p:nvSpPr>
          <p:spPr bwMode="auto">
            <a:xfrm flipV="1">
              <a:off x="2016" y="1221"/>
              <a:ext cx="45" cy="32"/>
            </a:xfrm>
            <a:prstGeom prst="line">
              <a:avLst/>
            </a:prstGeom>
            <a:noFill/>
            <a:ln w="14288">
              <a:solidFill>
                <a:srgbClr val="CDCDCD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42" name="Line 49"/>
            <p:cNvSpPr>
              <a:spLocks noChangeShapeType="1"/>
            </p:cNvSpPr>
            <p:nvPr/>
          </p:nvSpPr>
          <p:spPr bwMode="auto">
            <a:xfrm flipV="1">
              <a:off x="2061" y="1187"/>
              <a:ext cx="48" cy="34"/>
            </a:xfrm>
            <a:prstGeom prst="line">
              <a:avLst/>
            </a:prstGeom>
            <a:noFill/>
            <a:ln w="14288">
              <a:solidFill>
                <a:srgbClr val="CDCDCD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43" name="Line 50"/>
            <p:cNvSpPr>
              <a:spLocks noChangeShapeType="1"/>
            </p:cNvSpPr>
            <p:nvPr/>
          </p:nvSpPr>
          <p:spPr bwMode="auto">
            <a:xfrm flipV="1">
              <a:off x="2109" y="1154"/>
              <a:ext cx="45" cy="33"/>
            </a:xfrm>
            <a:prstGeom prst="line">
              <a:avLst/>
            </a:prstGeom>
            <a:noFill/>
            <a:ln w="14288">
              <a:solidFill>
                <a:srgbClr val="CDCDCD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44" name="Line 51"/>
            <p:cNvSpPr>
              <a:spLocks noChangeShapeType="1"/>
            </p:cNvSpPr>
            <p:nvPr/>
          </p:nvSpPr>
          <p:spPr bwMode="auto">
            <a:xfrm flipV="1">
              <a:off x="2154" y="1121"/>
              <a:ext cx="47" cy="33"/>
            </a:xfrm>
            <a:prstGeom prst="line">
              <a:avLst/>
            </a:prstGeom>
            <a:noFill/>
            <a:ln w="14288">
              <a:solidFill>
                <a:srgbClr val="CDCDCD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45" name="Line 52"/>
            <p:cNvSpPr>
              <a:spLocks noChangeShapeType="1"/>
            </p:cNvSpPr>
            <p:nvPr/>
          </p:nvSpPr>
          <p:spPr bwMode="auto">
            <a:xfrm flipV="1">
              <a:off x="2201" y="1089"/>
              <a:ext cx="45" cy="32"/>
            </a:xfrm>
            <a:prstGeom prst="line">
              <a:avLst/>
            </a:prstGeom>
            <a:noFill/>
            <a:ln w="14288">
              <a:solidFill>
                <a:srgbClr val="CDCDCD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46" name="Line 53"/>
            <p:cNvSpPr>
              <a:spLocks noChangeShapeType="1"/>
            </p:cNvSpPr>
            <p:nvPr/>
          </p:nvSpPr>
          <p:spPr bwMode="auto">
            <a:xfrm flipV="1">
              <a:off x="1924" y="990"/>
              <a:ext cx="1" cy="66"/>
            </a:xfrm>
            <a:prstGeom prst="line">
              <a:avLst/>
            </a:prstGeom>
            <a:noFill/>
            <a:ln w="14288">
              <a:solidFill>
                <a:srgbClr val="CDCDCD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47" name="Line 54"/>
            <p:cNvSpPr>
              <a:spLocks noChangeShapeType="1"/>
            </p:cNvSpPr>
            <p:nvPr/>
          </p:nvSpPr>
          <p:spPr bwMode="auto">
            <a:xfrm flipV="1">
              <a:off x="1924" y="1121"/>
              <a:ext cx="1" cy="66"/>
            </a:xfrm>
            <a:prstGeom prst="line">
              <a:avLst/>
            </a:prstGeom>
            <a:noFill/>
            <a:ln w="14288">
              <a:solidFill>
                <a:srgbClr val="CDCDCD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48" name="Line 55"/>
            <p:cNvSpPr>
              <a:spLocks noChangeShapeType="1"/>
            </p:cNvSpPr>
            <p:nvPr/>
          </p:nvSpPr>
          <p:spPr bwMode="auto">
            <a:xfrm flipV="1">
              <a:off x="1924" y="1253"/>
              <a:ext cx="1" cy="65"/>
            </a:xfrm>
            <a:prstGeom prst="line">
              <a:avLst/>
            </a:prstGeom>
            <a:noFill/>
            <a:ln w="14288">
              <a:solidFill>
                <a:srgbClr val="CDCDCD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49" name="Line 56"/>
            <p:cNvSpPr>
              <a:spLocks noChangeShapeType="1"/>
            </p:cNvSpPr>
            <p:nvPr/>
          </p:nvSpPr>
          <p:spPr bwMode="auto">
            <a:xfrm flipV="1">
              <a:off x="1969" y="1286"/>
              <a:ext cx="1" cy="66"/>
            </a:xfrm>
            <a:prstGeom prst="line">
              <a:avLst/>
            </a:prstGeom>
            <a:noFill/>
            <a:ln w="14288">
              <a:solidFill>
                <a:srgbClr val="CDCDCD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50" name="Line 57"/>
            <p:cNvSpPr>
              <a:spLocks noChangeShapeType="1"/>
            </p:cNvSpPr>
            <p:nvPr/>
          </p:nvSpPr>
          <p:spPr bwMode="auto">
            <a:xfrm flipV="1">
              <a:off x="1969" y="1023"/>
              <a:ext cx="1" cy="66"/>
            </a:xfrm>
            <a:prstGeom prst="line">
              <a:avLst/>
            </a:prstGeom>
            <a:noFill/>
            <a:ln w="14288">
              <a:solidFill>
                <a:srgbClr val="CDCDCD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51" name="Line 58"/>
            <p:cNvSpPr>
              <a:spLocks noChangeShapeType="1"/>
            </p:cNvSpPr>
            <p:nvPr/>
          </p:nvSpPr>
          <p:spPr bwMode="auto">
            <a:xfrm flipV="1">
              <a:off x="1969" y="1154"/>
              <a:ext cx="1" cy="67"/>
            </a:xfrm>
            <a:prstGeom prst="line">
              <a:avLst/>
            </a:prstGeom>
            <a:noFill/>
            <a:ln w="14288">
              <a:solidFill>
                <a:srgbClr val="CDCDCD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52" name="Line 59"/>
            <p:cNvSpPr>
              <a:spLocks noChangeShapeType="1"/>
            </p:cNvSpPr>
            <p:nvPr/>
          </p:nvSpPr>
          <p:spPr bwMode="auto">
            <a:xfrm flipV="1">
              <a:off x="2016" y="924"/>
              <a:ext cx="1" cy="66"/>
            </a:xfrm>
            <a:prstGeom prst="line">
              <a:avLst/>
            </a:prstGeom>
            <a:noFill/>
            <a:ln w="14288">
              <a:solidFill>
                <a:srgbClr val="CDCDCD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53" name="Line 60"/>
            <p:cNvSpPr>
              <a:spLocks noChangeShapeType="1"/>
            </p:cNvSpPr>
            <p:nvPr/>
          </p:nvSpPr>
          <p:spPr bwMode="auto">
            <a:xfrm flipV="1">
              <a:off x="2016" y="1056"/>
              <a:ext cx="1" cy="65"/>
            </a:xfrm>
            <a:prstGeom prst="line">
              <a:avLst/>
            </a:prstGeom>
            <a:noFill/>
            <a:ln w="14288">
              <a:solidFill>
                <a:srgbClr val="CDCDCD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54" name="Line 61"/>
            <p:cNvSpPr>
              <a:spLocks noChangeShapeType="1"/>
            </p:cNvSpPr>
            <p:nvPr/>
          </p:nvSpPr>
          <p:spPr bwMode="auto">
            <a:xfrm flipV="1">
              <a:off x="2016" y="1187"/>
              <a:ext cx="1" cy="66"/>
            </a:xfrm>
            <a:prstGeom prst="line">
              <a:avLst/>
            </a:prstGeom>
            <a:noFill/>
            <a:ln w="14288">
              <a:solidFill>
                <a:srgbClr val="CDCDCD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55" name="Line 62"/>
            <p:cNvSpPr>
              <a:spLocks noChangeShapeType="1"/>
            </p:cNvSpPr>
            <p:nvPr/>
          </p:nvSpPr>
          <p:spPr bwMode="auto">
            <a:xfrm flipV="1">
              <a:off x="2061" y="1221"/>
              <a:ext cx="1" cy="65"/>
            </a:xfrm>
            <a:prstGeom prst="line">
              <a:avLst/>
            </a:prstGeom>
            <a:noFill/>
            <a:ln w="14288">
              <a:solidFill>
                <a:srgbClr val="CDCDCD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56" name="Line 63"/>
            <p:cNvSpPr>
              <a:spLocks noChangeShapeType="1"/>
            </p:cNvSpPr>
            <p:nvPr/>
          </p:nvSpPr>
          <p:spPr bwMode="auto">
            <a:xfrm flipV="1">
              <a:off x="2061" y="957"/>
              <a:ext cx="1" cy="66"/>
            </a:xfrm>
            <a:prstGeom prst="line">
              <a:avLst/>
            </a:prstGeom>
            <a:noFill/>
            <a:ln w="14288">
              <a:solidFill>
                <a:srgbClr val="CDCDCD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57" name="Line 64"/>
            <p:cNvSpPr>
              <a:spLocks noChangeShapeType="1"/>
            </p:cNvSpPr>
            <p:nvPr/>
          </p:nvSpPr>
          <p:spPr bwMode="auto">
            <a:xfrm flipV="1">
              <a:off x="2061" y="1089"/>
              <a:ext cx="1" cy="65"/>
            </a:xfrm>
            <a:prstGeom prst="line">
              <a:avLst/>
            </a:prstGeom>
            <a:noFill/>
            <a:ln w="14288">
              <a:solidFill>
                <a:srgbClr val="CDCDCD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58" name="Line 65"/>
            <p:cNvSpPr>
              <a:spLocks noChangeShapeType="1"/>
            </p:cNvSpPr>
            <p:nvPr/>
          </p:nvSpPr>
          <p:spPr bwMode="auto">
            <a:xfrm flipV="1">
              <a:off x="2109" y="858"/>
              <a:ext cx="1" cy="66"/>
            </a:xfrm>
            <a:prstGeom prst="line">
              <a:avLst/>
            </a:prstGeom>
            <a:noFill/>
            <a:ln w="14288">
              <a:solidFill>
                <a:srgbClr val="CDCDCD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59" name="Line 66"/>
            <p:cNvSpPr>
              <a:spLocks noChangeShapeType="1"/>
            </p:cNvSpPr>
            <p:nvPr/>
          </p:nvSpPr>
          <p:spPr bwMode="auto">
            <a:xfrm flipV="1">
              <a:off x="2109" y="990"/>
              <a:ext cx="1" cy="66"/>
            </a:xfrm>
            <a:prstGeom prst="line">
              <a:avLst/>
            </a:prstGeom>
            <a:noFill/>
            <a:ln w="14288">
              <a:solidFill>
                <a:srgbClr val="CDCDCD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60" name="Line 67"/>
            <p:cNvSpPr>
              <a:spLocks noChangeShapeType="1"/>
            </p:cNvSpPr>
            <p:nvPr/>
          </p:nvSpPr>
          <p:spPr bwMode="auto">
            <a:xfrm flipV="1">
              <a:off x="2109" y="1121"/>
              <a:ext cx="1" cy="66"/>
            </a:xfrm>
            <a:prstGeom prst="line">
              <a:avLst/>
            </a:prstGeom>
            <a:noFill/>
            <a:ln w="14288">
              <a:solidFill>
                <a:srgbClr val="CDCDCD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61" name="Line 68"/>
            <p:cNvSpPr>
              <a:spLocks noChangeShapeType="1"/>
            </p:cNvSpPr>
            <p:nvPr/>
          </p:nvSpPr>
          <p:spPr bwMode="auto">
            <a:xfrm flipV="1">
              <a:off x="2154" y="1154"/>
              <a:ext cx="1" cy="67"/>
            </a:xfrm>
            <a:prstGeom prst="line">
              <a:avLst/>
            </a:prstGeom>
            <a:noFill/>
            <a:ln w="14288">
              <a:solidFill>
                <a:srgbClr val="CDCDCD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62" name="Line 69"/>
            <p:cNvSpPr>
              <a:spLocks noChangeShapeType="1"/>
            </p:cNvSpPr>
            <p:nvPr/>
          </p:nvSpPr>
          <p:spPr bwMode="auto">
            <a:xfrm flipV="1">
              <a:off x="2154" y="892"/>
              <a:ext cx="1" cy="65"/>
            </a:xfrm>
            <a:prstGeom prst="line">
              <a:avLst/>
            </a:prstGeom>
            <a:noFill/>
            <a:ln w="14288">
              <a:solidFill>
                <a:srgbClr val="CDCDCD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63" name="Line 70"/>
            <p:cNvSpPr>
              <a:spLocks noChangeShapeType="1"/>
            </p:cNvSpPr>
            <p:nvPr/>
          </p:nvSpPr>
          <p:spPr bwMode="auto">
            <a:xfrm flipV="1">
              <a:off x="2154" y="1023"/>
              <a:ext cx="1" cy="66"/>
            </a:xfrm>
            <a:prstGeom prst="line">
              <a:avLst/>
            </a:prstGeom>
            <a:noFill/>
            <a:ln w="14288">
              <a:solidFill>
                <a:srgbClr val="CDCDCD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64" name="Line 71"/>
            <p:cNvSpPr>
              <a:spLocks noChangeShapeType="1"/>
            </p:cNvSpPr>
            <p:nvPr/>
          </p:nvSpPr>
          <p:spPr bwMode="auto">
            <a:xfrm flipV="1">
              <a:off x="2201" y="924"/>
              <a:ext cx="1" cy="66"/>
            </a:xfrm>
            <a:prstGeom prst="line">
              <a:avLst/>
            </a:prstGeom>
            <a:noFill/>
            <a:ln w="14288">
              <a:solidFill>
                <a:srgbClr val="CDCDCD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65" name="Line 72"/>
            <p:cNvSpPr>
              <a:spLocks noChangeShapeType="1"/>
            </p:cNvSpPr>
            <p:nvPr/>
          </p:nvSpPr>
          <p:spPr bwMode="auto">
            <a:xfrm flipV="1">
              <a:off x="2201" y="1056"/>
              <a:ext cx="1" cy="65"/>
            </a:xfrm>
            <a:prstGeom prst="line">
              <a:avLst/>
            </a:prstGeom>
            <a:noFill/>
            <a:ln w="14288">
              <a:solidFill>
                <a:srgbClr val="CDCDCD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66" name="Line 73"/>
            <p:cNvSpPr>
              <a:spLocks noChangeShapeType="1"/>
            </p:cNvSpPr>
            <p:nvPr/>
          </p:nvSpPr>
          <p:spPr bwMode="auto">
            <a:xfrm flipV="1">
              <a:off x="2201" y="792"/>
              <a:ext cx="1" cy="66"/>
            </a:xfrm>
            <a:prstGeom prst="line">
              <a:avLst/>
            </a:prstGeom>
            <a:noFill/>
            <a:ln w="14288">
              <a:solidFill>
                <a:srgbClr val="CDCDCD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67" name="Line 74"/>
            <p:cNvSpPr>
              <a:spLocks noChangeShapeType="1"/>
            </p:cNvSpPr>
            <p:nvPr/>
          </p:nvSpPr>
          <p:spPr bwMode="auto">
            <a:xfrm flipV="1">
              <a:off x="2201" y="826"/>
              <a:ext cx="45" cy="32"/>
            </a:xfrm>
            <a:prstGeom prst="line">
              <a:avLst/>
            </a:prstGeom>
            <a:noFill/>
            <a:ln w="14288">
              <a:solidFill>
                <a:srgbClr val="CDCDCD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68" name="Rectangle 75"/>
            <p:cNvSpPr>
              <a:spLocks noChangeArrowheads="1"/>
            </p:cNvSpPr>
            <p:nvPr/>
          </p:nvSpPr>
          <p:spPr bwMode="auto">
            <a:xfrm>
              <a:off x="1793" y="1024"/>
              <a:ext cx="79" cy="395"/>
            </a:xfrm>
            <a:prstGeom prst="rect">
              <a:avLst/>
            </a:prstGeom>
            <a:solidFill>
              <a:srgbClr val="DC7E5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kumimoji="0" lang="zh-TW" altLang="en-US" sz="1600">
                <a:latin typeface="Calibri" pitchFamily="34" charset="0"/>
              </a:endParaRPr>
            </a:p>
          </p:txBody>
        </p:sp>
        <p:sp>
          <p:nvSpPr>
            <p:cNvPr id="69" name="Freeform 76"/>
            <p:cNvSpPr>
              <a:spLocks/>
            </p:cNvSpPr>
            <p:nvPr/>
          </p:nvSpPr>
          <p:spPr bwMode="auto">
            <a:xfrm>
              <a:off x="1793" y="1024"/>
              <a:ext cx="79" cy="395"/>
            </a:xfrm>
            <a:custGeom>
              <a:avLst/>
              <a:gdLst>
                <a:gd name="T0" fmla="*/ 0 w 79"/>
                <a:gd name="T1" fmla="*/ 1 h 789"/>
                <a:gd name="T2" fmla="*/ 0 w 79"/>
                <a:gd name="T3" fmla="*/ 0 h 789"/>
                <a:gd name="T4" fmla="*/ 79 w 79"/>
                <a:gd name="T5" fmla="*/ 0 h 789"/>
                <a:gd name="T6" fmla="*/ 79 w 79"/>
                <a:gd name="T7" fmla="*/ 1 h 789"/>
                <a:gd name="T8" fmla="*/ 0 w 79"/>
                <a:gd name="T9" fmla="*/ 1 h 789"/>
                <a:gd name="T10" fmla="*/ 0 w 79"/>
                <a:gd name="T11" fmla="*/ 1 h 78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9"/>
                <a:gd name="T19" fmla="*/ 0 h 789"/>
                <a:gd name="T20" fmla="*/ 79 w 79"/>
                <a:gd name="T21" fmla="*/ 789 h 78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9" h="789">
                  <a:moveTo>
                    <a:pt x="0" y="789"/>
                  </a:moveTo>
                  <a:lnTo>
                    <a:pt x="0" y="0"/>
                  </a:lnTo>
                  <a:lnTo>
                    <a:pt x="79" y="0"/>
                  </a:lnTo>
                  <a:lnTo>
                    <a:pt x="79" y="789"/>
                  </a:lnTo>
                  <a:lnTo>
                    <a:pt x="0" y="789"/>
                  </a:lnTo>
                </a:path>
              </a:pathLst>
            </a:custGeom>
            <a:noFill/>
            <a:ln w="14288">
              <a:solidFill>
                <a:srgbClr val="E6E6E6"/>
              </a:solidFill>
              <a:round/>
              <a:headEnd/>
              <a:tailEnd/>
            </a:ln>
          </p:spPr>
          <p:txBody>
            <a:bodyPr/>
            <a:lstStyle/>
            <a:p>
              <a:endParaRPr kumimoji="0" lang="zh-TW" altLang="en-US" sz="1600">
                <a:latin typeface="Calibri" pitchFamily="34" charset="0"/>
              </a:endParaRPr>
            </a:p>
          </p:txBody>
        </p:sp>
        <p:sp>
          <p:nvSpPr>
            <p:cNvPr id="70" name="Freeform 77"/>
            <p:cNvSpPr>
              <a:spLocks/>
            </p:cNvSpPr>
            <p:nvPr/>
          </p:nvSpPr>
          <p:spPr bwMode="auto">
            <a:xfrm>
              <a:off x="1911" y="732"/>
              <a:ext cx="375" cy="295"/>
            </a:xfrm>
            <a:custGeom>
              <a:avLst/>
              <a:gdLst>
                <a:gd name="T0" fmla="*/ 0 w 375"/>
                <a:gd name="T1" fmla="*/ 1 h 589"/>
                <a:gd name="T2" fmla="*/ 375 w 375"/>
                <a:gd name="T3" fmla="*/ 1 h 589"/>
                <a:gd name="T4" fmla="*/ 375 w 375"/>
                <a:gd name="T5" fmla="*/ 0 h 589"/>
                <a:gd name="T6" fmla="*/ 0 w 375"/>
                <a:gd name="T7" fmla="*/ 1 h 589"/>
                <a:gd name="T8" fmla="*/ 0 w 375"/>
                <a:gd name="T9" fmla="*/ 1 h 589"/>
                <a:gd name="T10" fmla="*/ 0 w 375"/>
                <a:gd name="T11" fmla="*/ 1 h 58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75"/>
                <a:gd name="T19" fmla="*/ 0 h 589"/>
                <a:gd name="T20" fmla="*/ 375 w 375"/>
                <a:gd name="T21" fmla="*/ 589 h 58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75" h="589">
                  <a:moveTo>
                    <a:pt x="0" y="589"/>
                  </a:moveTo>
                  <a:lnTo>
                    <a:pt x="375" y="57"/>
                  </a:lnTo>
                  <a:lnTo>
                    <a:pt x="375" y="0"/>
                  </a:lnTo>
                  <a:lnTo>
                    <a:pt x="0" y="534"/>
                  </a:lnTo>
                  <a:lnTo>
                    <a:pt x="0" y="589"/>
                  </a:lnTo>
                  <a:close/>
                </a:path>
              </a:pathLst>
            </a:custGeom>
            <a:solidFill>
              <a:srgbClr val="9A9A9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zh-TW" altLang="en-US" sz="1600">
                <a:latin typeface="Calibri" pitchFamily="34" charset="0"/>
              </a:endParaRPr>
            </a:p>
          </p:txBody>
        </p:sp>
        <p:sp>
          <p:nvSpPr>
            <p:cNvPr id="71" name="Freeform 78"/>
            <p:cNvSpPr>
              <a:spLocks/>
            </p:cNvSpPr>
            <p:nvPr/>
          </p:nvSpPr>
          <p:spPr bwMode="auto">
            <a:xfrm>
              <a:off x="1911" y="732"/>
              <a:ext cx="375" cy="295"/>
            </a:xfrm>
            <a:custGeom>
              <a:avLst/>
              <a:gdLst>
                <a:gd name="T0" fmla="*/ 0 w 375"/>
                <a:gd name="T1" fmla="*/ 1 h 589"/>
                <a:gd name="T2" fmla="*/ 375 w 375"/>
                <a:gd name="T3" fmla="*/ 1 h 589"/>
                <a:gd name="T4" fmla="*/ 375 w 375"/>
                <a:gd name="T5" fmla="*/ 0 h 589"/>
                <a:gd name="T6" fmla="*/ 0 w 375"/>
                <a:gd name="T7" fmla="*/ 1 h 589"/>
                <a:gd name="T8" fmla="*/ 0 w 375"/>
                <a:gd name="T9" fmla="*/ 1 h 589"/>
                <a:gd name="T10" fmla="*/ 0 w 375"/>
                <a:gd name="T11" fmla="*/ 1 h 58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75"/>
                <a:gd name="T19" fmla="*/ 0 h 589"/>
                <a:gd name="T20" fmla="*/ 375 w 375"/>
                <a:gd name="T21" fmla="*/ 589 h 58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75" h="589">
                  <a:moveTo>
                    <a:pt x="0" y="589"/>
                  </a:moveTo>
                  <a:lnTo>
                    <a:pt x="375" y="57"/>
                  </a:lnTo>
                  <a:lnTo>
                    <a:pt x="375" y="0"/>
                  </a:lnTo>
                  <a:lnTo>
                    <a:pt x="0" y="534"/>
                  </a:lnTo>
                  <a:lnTo>
                    <a:pt x="0" y="589"/>
                  </a:lnTo>
                </a:path>
              </a:pathLst>
            </a:custGeom>
            <a:noFill/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kumimoji="0" lang="zh-TW" altLang="en-US" sz="1600">
                <a:latin typeface="Calibri" pitchFamily="34" charset="0"/>
              </a:endParaRPr>
            </a:p>
          </p:txBody>
        </p:sp>
        <p:sp>
          <p:nvSpPr>
            <p:cNvPr id="72" name="Rectangle 79"/>
            <p:cNvSpPr>
              <a:spLocks noChangeArrowheads="1"/>
            </p:cNvSpPr>
            <p:nvPr/>
          </p:nvSpPr>
          <p:spPr bwMode="auto">
            <a:xfrm>
              <a:off x="1752" y="1000"/>
              <a:ext cx="159" cy="27"/>
            </a:xfrm>
            <a:prstGeom prst="rect">
              <a:avLst/>
            </a:prstGeom>
            <a:solidFill>
              <a:srgbClr val="C0C0C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kumimoji="0" lang="zh-TW" altLang="en-US" sz="1600">
                <a:latin typeface="Calibri" pitchFamily="34" charset="0"/>
              </a:endParaRPr>
            </a:p>
          </p:txBody>
        </p:sp>
        <p:sp>
          <p:nvSpPr>
            <p:cNvPr id="73" name="Freeform 80"/>
            <p:cNvSpPr>
              <a:spLocks/>
            </p:cNvSpPr>
            <p:nvPr/>
          </p:nvSpPr>
          <p:spPr bwMode="auto">
            <a:xfrm>
              <a:off x="1752" y="1000"/>
              <a:ext cx="159" cy="27"/>
            </a:xfrm>
            <a:custGeom>
              <a:avLst/>
              <a:gdLst>
                <a:gd name="T0" fmla="*/ 0 w 159"/>
                <a:gd name="T1" fmla="*/ 0 h 55"/>
                <a:gd name="T2" fmla="*/ 0 w 159"/>
                <a:gd name="T3" fmla="*/ 0 h 55"/>
                <a:gd name="T4" fmla="*/ 159 w 159"/>
                <a:gd name="T5" fmla="*/ 0 h 55"/>
                <a:gd name="T6" fmla="*/ 159 w 159"/>
                <a:gd name="T7" fmla="*/ 0 h 55"/>
                <a:gd name="T8" fmla="*/ 0 w 159"/>
                <a:gd name="T9" fmla="*/ 0 h 55"/>
                <a:gd name="T10" fmla="*/ 0 w 159"/>
                <a:gd name="T11" fmla="*/ 0 h 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9"/>
                <a:gd name="T19" fmla="*/ 0 h 55"/>
                <a:gd name="T20" fmla="*/ 159 w 159"/>
                <a:gd name="T21" fmla="*/ 55 h 5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9" h="55">
                  <a:moveTo>
                    <a:pt x="0" y="0"/>
                  </a:moveTo>
                  <a:lnTo>
                    <a:pt x="0" y="55"/>
                  </a:lnTo>
                  <a:lnTo>
                    <a:pt x="159" y="55"/>
                  </a:lnTo>
                  <a:lnTo>
                    <a:pt x="159" y="0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kumimoji="0" lang="zh-TW" altLang="en-US" sz="1600">
                <a:latin typeface="Calibri" pitchFamily="34" charset="0"/>
              </a:endParaRPr>
            </a:p>
          </p:txBody>
        </p:sp>
        <p:sp>
          <p:nvSpPr>
            <p:cNvPr id="74" name="Freeform 81"/>
            <p:cNvSpPr>
              <a:spLocks/>
            </p:cNvSpPr>
            <p:nvPr/>
          </p:nvSpPr>
          <p:spPr bwMode="auto">
            <a:xfrm>
              <a:off x="1752" y="732"/>
              <a:ext cx="534" cy="268"/>
            </a:xfrm>
            <a:custGeom>
              <a:avLst/>
              <a:gdLst>
                <a:gd name="T0" fmla="*/ 0 w 534"/>
                <a:gd name="T1" fmla="*/ 1 h 534"/>
                <a:gd name="T2" fmla="*/ 376 w 534"/>
                <a:gd name="T3" fmla="*/ 0 h 534"/>
                <a:gd name="T4" fmla="*/ 534 w 534"/>
                <a:gd name="T5" fmla="*/ 0 h 534"/>
                <a:gd name="T6" fmla="*/ 159 w 534"/>
                <a:gd name="T7" fmla="*/ 1 h 534"/>
                <a:gd name="T8" fmla="*/ 0 w 534"/>
                <a:gd name="T9" fmla="*/ 1 h 534"/>
                <a:gd name="T10" fmla="*/ 0 w 534"/>
                <a:gd name="T11" fmla="*/ 1 h 53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34"/>
                <a:gd name="T19" fmla="*/ 0 h 534"/>
                <a:gd name="T20" fmla="*/ 534 w 534"/>
                <a:gd name="T21" fmla="*/ 534 h 53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34" h="534">
                  <a:moveTo>
                    <a:pt x="0" y="534"/>
                  </a:moveTo>
                  <a:lnTo>
                    <a:pt x="376" y="0"/>
                  </a:lnTo>
                  <a:lnTo>
                    <a:pt x="534" y="0"/>
                  </a:lnTo>
                  <a:lnTo>
                    <a:pt x="159" y="534"/>
                  </a:lnTo>
                  <a:lnTo>
                    <a:pt x="0" y="534"/>
                  </a:lnTo>
                  <a:close/>
                </a:path>
              </a:pathLst>
            </a:custGeom>
            <a:solidFill>
              <a:srgbClr val="E6E6E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zh-TW" altLang="en-US" sz="1600">
                <a:latin typeface="Calibri" pitchFamily="34" charset="0"/>
              </a:endParaRPr>
            </a:p>
          </p:txBody>
        </p:sp>
        <p:sp>
          <p:nvSpPr>
            <p:cNvPr id="75" name="Freeform 82"/>
            <p:cNvSpPr>
              <a:spLocks/>
            </p:cNvSpPr>
            <p:nvPr/>
          </p:nvSpPr>
          <p:spPr bwMode="auto">
            <a:xfrm>
              <a:off x="1752" y="732"/>
              <a:ext cx="534" cy="268"/>
            </a:xfrm>
            <a:custGeom>
              <a:avLst/>
              <a:gdLst>
                <a:gd name="T0" fmla="*/ 0 w 534"/>
                <a:gd name="T1" fmla="*/ 1 h 534"/>
                <a:gd name="T2" fmla="*/ 376 w 534"/>
                <a:gd name="T3" fmla="*/ 0 h 534"/>
                <a:gd name="T4" fmla="*/ 534 w 534"/>
                <a:gd name="T5" fmla="*/ 0 h 534"/>
                <a:gd name="T6" fmla="*/ 159 w 534"/>
                <a:gd name="T7" fmla="*/ 1 h 534"/>
                <a:gd name="T8" fmla="*/ 0 w 534"/>
                <a:gd name="T9" fmla="*/ 1 h 534"/>
                <a:gd name="T10" fmla="*/ 0 w 534"/>
                <a:gd name="T11" fmla="*/ 1 h 53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34"/>
                <a:gd name="T19" fmla="*/ 0 h 534"/>
                <a:gd name="T20" fmla="*/ 534 w 534"/>
                <a:gd name="T21" fmla="*/ 534 h 53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34" h="534">
                  <a:moveTo>
                    <a:pt x="0" y="534"/>
                  </a:moveTo>
                  <a:lnTo>
                    <a:pt x="376" y="0"/>
                  </a:lnTo>
                  <a:lnTo>
                    <a:pt x="534" y="0"/>
                  </a:lnTo>
                  <a:lnTo>
                    <a:pt x="159" y="534"/>
                  </a:lnTo>
                  <a:lnTo>
                    <a:pt x="0" y="534"/>
                  </a:lnTo>
                </a:path>
              </a:pathLst>
            </a:custGeom>
            <a:noFill/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kumimoji="0" lang="zh-TW" altLang="en-US" sz="1600">
                <a:latin typeface="Calibri" pitchFamily="34" charset="0"/>
              </a:endParaRPr>
            </a:p>
          </p:txBody>
        </p:sp>
        <p:sp>
          <p:nvSpPr>
            <p:cNvPr id="76" name="Line 83"/>
            <p:cNvSpPr>
              <a:spLocks noChangeShapeType="1"/>
            </p:cNvSpPr>
            <p:nvPr/>
          </p:nvSpPr>
          <p:spPr bwMode="auto">
            <a:xfrm flipH="1">
              <a:off x="1793" y="1090"/>
              <a:ext cx="74" cy="1"/>
            </a:xfrm>
            <a:prstGeom prst="line">
              <a:avLst/>
            </a:prstGeom>
            <a:noFill/>
            <a:ln w="14288">
              <a:solidFill>
                <a:srgbClr val="E6E6E6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77" name="Line 84"/>
            <p:cNvSpPr>
              <a:spLocks noChangeShapeType="1"/>
            </p:cNvSpPr>
            <p:nvPr/>
          </p:nvSpPr>
          <p:spPr bwMode="auto">
            <a:xfrm flipH="1">
              <a:off x="1793" y="1155"/>
              <a:ext cx="74" cy="1"/>
            </a:xfrm>
            <a:prstGeom prst="line">
              <a:avLst/>
            </a:prstGeom>
            <a:noFill/>
            <a:ln w="14288">
              <a:solidFill>
                <a:srgbClr val="E6E6E6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78" name="Line 85"/>
            <p:cNvSpPr>
              <a:spLocks noChangeShapeType="1"/>
            </p:cNvSpPr>
            <p:nvPr/>
          </p:nvSpPr>
          <p:spPr bwMode="auto">
            <a:xfrm flipH="1">
              <a:off x="1793" y="1222"/>
              <a:ext cx="74" cy="1"/>
            </a:xfrm>
            <a:prstGeom prst="line">
              <a:avLst/>
            </a:prstGeom>
            <a:noFill/>
            <a:ln w="14288">
              <a:solidFill>
                <a:srgbClr val="E6E6E6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79" name="Line 86"/>
            <p:cNvSpPr>
              <a:spLocks noChangeShapeType="1"/>
            </p:cNvSpPr>
            <p:nvPr/>
          </p:nvSpPr>
          <p:spPr bwMode="auto">
            <a:xfrm flipH="1">
              <a:off x="1793" y="1287"/>
              <a:ext cx="74" cy="1"/>
            </a:xfrm>
            <a:prstGeom prst="line">
              <a:avLst/>
            </a:prstGeom>
            <a:noFill/>
            <a:ln w="14288">
              <a:solidFill>
                <a:srgbClr val="E6E6E6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80" name="Line 87"/>
            <p:cNvSpPr>
              <a:spLocks noChangeShapeType="1"/>
            </p:cNvSpPr>
            <p:nvPr/>
          </p:nvSpPr>
          <p:spPr bwMode="auto">
            <a:xfrm flipH="1">
              <a:off x="1793" y="1353"/>
              <a:ext cx="74" cy="1"/>
            </a:xfrm>
            <a:prstGeom prst="line">
              <a:avLst/>
            </a:prstGeom>
            <a:noFill/>
            <a:ln w="14288">
              <a:solidFill>
                <a:srgbClr val="E6E6E6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1600">
                <a:latin typeface="Calibri" pitchFamily="34" charset="0"/>
              </a:endParaRPr>
            </a:p>
          </p:txBody>
        </p:sp>
        <p:sp>
          <p:nvSpPr>
            <p:cNvPr id="81" name="Freeform 88"/>
            <p:cNvSpPr>
              <a:spLocks/>
            </p:cNvSpPr>
            <p:nvPr/>
          </p:nvSpPr>
          <p:spPr bwMode="auto">
            <a:xfrm>
              <a:off x="1752" y="732"/>
              <a:ext cx="534" cy="689"/>
            </a:xfrm>
            <a:custGeom>
              <a:avLst/>
              <a:gdLst>
                <a:gd name="T0" fmla="*/ 41 w 534"/>
                <a:gd name="T1" fmla="*/ 1 h 1376"/>
                <a:gd name="T2" fmla="*/ 41 w 534"/>
                <a:gd name="T3" fmla="*/ 1 h 1376"/>
                <a:gd name="T4" fmla="*/ 0 w 534"/>
                <a:gd name="T5" fmla="*/ 1 h 1376"/>
                <a:gd name="T6" fmla="*/ 0 w 534"/>
                <a:gd name="T7" fmla="*/ 1 h 1376"/>
                <a:gd name="T8" fmla="*/ 376 w 534"/>
                <a:gd name="T9" fmla="*/ 0 h 1376"/>
                <a:gd name="T10" fmla="*/ 534 w 534"/>
                <a:gd name="T11" fmla="*/ 0 h 1376"/>
                <a:gd name="T12" fmla="*/ 534 w 534"/>
                <a:gd name="T13" fmla="*/ 1 h 1376"/>
                <a:gd name="T14" fmla="*/ 494 w 534"/>
                <a:gd name="T15" fmla="*/ 1 h 1376"/>
                <a:gd name="T16" fmla="*/ 494 w 534"/>
                <a:gd name="T17" fmla="*/ 1 h 1376"/>
                <a:gd name="T18" fmla="*/ 120 w 534"/>
                <a:gd name="T19" fmla="*/ 1 h 1376"/>
                <a:gd name="T20" fmla="*/ 41 w 534"/>
                <a:gd name="T21" fmla="*/ 1 h 137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34"/>
                <a:gd name="T34" fmla="*/ 0 h 1376"/>
                <a:gd name="T35" fmla="*/ 534 w 534"/>
                <a:gd name="T36" fmla="*/ 1376 h 137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34" h="1376">
                  <a:moveTo>
                    <a:pt x="41" y="1376"/>
                  </a:moveTo>
                  <a:lnTo>
                    <a:pt x="41" y="589"/>
                  </a:lnTo>
                  <a:lnTo>
                    <a:pt x="0" y="589"/>
                  </a:lnTo>
                  <a:lnTo>
                    <a:pt x="0" y="534"/>
                  </a:lnTo>
                  <a:lnTo>
                    <a:pt x="376" y="0"/>
                  </a:lnTo>
                  <a:lnTo>
                    <a:pt x="534" y="0"/>
                  </a:lnTo>
                  <a:lnTo>
                    <a:pt x="534" y="57"/>
                  </a:lnTo>
                  <a:lnTo>
                    <a:pt x="494" y="113"/>
                  </a:lnTo>
                  <a:lnTo>
                    <a:pt x="494" y="844"/>
                  </a:lnTo>
                  <a:lnTo>
                    <a:pt x="120" y="1376"/>
                  </a:lnTo>
                  <a:lnTo>
                    <a:pt x="41" y="1376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kumimoji="0" lang="zh-TW" altLang="en-US" sz="1600">
                <a:latin typeface="Calibri" pitchFamily="34" charset="0"/>
              </a:endParaRPr>
            </a:p>
          </p:txBody>
        </p:sp>
      </p:grpSp>
      <p:pic>
        <p:nvPicPr>
          <p:cNvPr id="24578" name="Picture 2" descr="C:\Program Files\Microsoft Office\MEDIA\CAGCAT10\j0195384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15140" y="3286124"/>
            <a:ext cx="1398007" cy="14223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669733"/>
            <a:ext cx="7704856" cy="53577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28" y="476672"/>
            <a:ext cx="7668344" cy="53088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285720" y="1357298"/>
            <a:ext cx="8215370" cy="5357850"/>
          </a:xfrm>
        </p:spPr>
        <p:txBody>
          <a:bodyPr>
            <a:normAutofit/>
          </a:bodyPr>
          <a:lstStyle/>
          <a:p>
            <a:r>
              <a:rPr lang="zh-TW" altLang="en-US" sz="2000" dirty="0" smtClean="0"/>
              <a:t>防火牆環境 </a:t>
            </a:r>
            <a:r>
              <a:rPr lang="en-US" altLang="zh-TW" sz="2000" dirty="0" smtClean="0"/>
              <a:t>(firewall environment) </a:t>
            </a:r>
            <a:r>
              <a:rPr lang="zh-TW" altLang="en-US" sz="2000" dirty="0" smtClean="0"/>
              <a:t>是指在網路中提供或支援完整防火牆功能的一組系統與元件。</a:t>
            </a:r>
            <a:endParaRPr lang="en-US" altLang="zh-TW" sz="2000" dirty="0" smtClean="0"/>
          </a:p>
          <a:p>
            <a:r>
              <a:rPr lang="zh-TW" altLang="en-US" sz="2000" dirty="0" smtClean="0"/>
              <a:t>一個最簡單的防火牆環境可能只有封包過濾防火牆；複雜一點的可能包括數個防火牆、代理伺服器與特定的網路拓墣來支援系統與安全。</a:t>
            </a:r>
            <a:endParaRPr lang="en-US" altLang="zh-TW" sz="2000" dirty="0" smtClean="0"/>
          </a:p>
          <a:p>
            <a:r>
              <a:rPr lang="zh-TW" altLang="en-US" sz="2000" dirty="0" smtClean="0"/>
              <a:t>建立防火牆環境應該注意以下四個重點：</a:t>
            </a:r>
            <a:endParaRPr lang="en-US" altLang="zh-TW" sz="2000" dirty="0" smtClean="0"/>
          </a:p>
          <a:p>
            <a:pPr lvl="1"/>
            <a:r>
              <a:rPr lang="zh-TW" altLang="en-US" sz="1800" dirty="0" smtClean="0"/>
              <a:t>儘量保持簡單，符合 </a:t>
            </a:r>
            <a:r>
              <a:rPr lang="en-US" altLang="zh-TW" sz="1800" dirty="0" smtClean="0"/>
              <a:t>KISS</a:t>
            </a:r>
            <a:r>
              <a:rPr lang="zh-TW" altLang="en-US" sz="1800" dirty="0" smtClean="0"/>
              <a:t> 原則 </a:t>
            </a:r>
            <a:r>
              <a:rPr lang="en-US" altLang="zh-TW" sz="1800" dirty="0" smtClean="0"/>
              <a:t>(keep it simple and stupid)</a:t>
            </a:r>
            <a:r>
              <a:rPr lang="zh-TW" altLang="en-US" sz="1800" dirty="0" smtClean="0"/>
              <a:t>。複雜的設計及功能容易導致設定錯誤。</a:t>
            </a:r>
            <a:endParaRPr lang="en-US" altLang="zh-TW" sz="1800" dirty="0" smtClean="0"/>
          </a:p>
          <a:p>
            <a:pPr lvl="1"/>
            <a:r>
              <a:rPr lang="zh-TW" altLang="en-US" sz="1800" dirty="0" smtClean="0"/>
              <a:t>按照元件的功能來使用元件。例如，雖然有些路由器也有封包過濾功能，但路由器的設計還是以路由為主，不應被當防火牆使用。</a:t>
            </a:r>
            <a:endParaRPr lang="en-US" altLang="zh-TW" sz="1800" dirty="0" smtClean="0"/>
          </a:p>
          <a:p>
            <a:pPr lvl="1"/>
            <a:r>
              <a:rPr lang="zh-TW" altLang="en-US" sz="1800" dirty="0" smtClean="0"/>
              <a:t>創造防禦縱深。我們曾經一再提醒：防禦不能只有一層。</a:t>
            </a:r>
            <a:endParaRPr lang="en-US" altLang="zh-TW" sz="1800" dirty="0" smtClean="0"/>
          </a:p>
          <a:p>
            <a:pPr lvl="1"/>
            <a:r>
              <a:rPr lang="zh-TW" altLang="en-US" sz="1800" dirty="0" smtClean="0"/>
              <a:t>留意內部的威脅。組織內員工或是已經侵入的駭客都可能發動內部攻擊，因此不能只做外部防禦，一些重要系統要加強內部的存取管制。</a:t>
            </a:r>
            <a:endParaRPr lang="zh-TW" altLang="en-US" sz="18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建立防火牆環境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防火牆與使用政策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第三篇 第</a:t>
            </a:r>
            <a:r>
              <a:rPr lang="en-US" altLang="zh-TW" dirty="0" smtClean="0"/>
              <a:t>9</a:t>
            </a:r>
            <a:r>
              <a:rPr lang="zh-TW" altLang="en-US" dirty="0" smtClean="0"/>
              <a:t>章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防火牆環境範例</a:t>
            </a:r>
            <a:endParaRPr lang="zh-TW" altLang="en-US" dirty="0"/>
          </a:p>
        </p:txBody>
      </p:sp>
      <p:cxnSp>
        <p:nvCxnSpPr>
          <p:cNvPr id="6" name="直線接點 5"/>
          <p:cNvCxnSpPr/>
          <p:nvPr/>
        </p:nvCxnSpPr>
        <p:spPr>
          <a:xfrm>
            <a:off x="857224" y="2857496"/>
            <a:ext cx="7358114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857224" y="4429132"/>
            <a:ext cx="7358114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857224" y="6070618"/>
            <a:ext cx="3143272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8" y="1664910"/>
            <a:ext cx="428628" cy="924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4714884"/>
            <a:ext cx="516554" cy="1163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00100" y="3500438"/>
            <a:ext cx="575239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8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30534" y="3071810"/>
            <a:ext cx="684210" cy="1154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44650" y="4703333"/>
            <a:ext cx="684210" cy="1154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9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85852" y="2071678"/>
            <a:ext cx="1006454" cy="479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86446" y="4714884"/>
            <a:ext cx="516554" cy="1163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29454" y="4714884"/>
            <a:ext cx="516554" cy="1163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3071810"/>
            <a:ext cx="516554" cy="1163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7950" y="3071810"/>
            <a:ext cx="516554" cy="1163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1856569"/>
            <a:ext cx="571504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10" name="Picture 1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072330" y="1214422"/>
            <a:ext cx="809803" cy="660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9" name="直線單箭頭接點 28"/>
          <p:cNvCxnSpPr>
            <a:stCxn id="25610" idx="1"/>
            <a:endCxn id="25604" idx="3"/>
          </p:cNvCxnSpPr>
          <p:nvPr/>
        </p:nvCxnSpPr>
        <p:spPr>
          <a:xfrm rot="10800000" flipV="1">
            <a:off x="6143636" y="1544611"/>
            <a:ext cx="928694" cy="582434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>
            <a:stCxn id="25604" idx="2"/>
          </p:cNvCxnSpPr>
          <p:nvPr/>
        </p:nvCxnSpPr>
        <p:spPr>
          <a:xfrm rot="5400000">
            <a:off x="5795164" y="2723338"/>
            <a:ext cx="26831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>
            <a:stCxn id="25" idx="2"/>
          </p:cNvCxnSpPr>
          <p:nvPr/>
        </p:nvCxnSpPr>
        <p:spPr>
          <a:xfrm rot="5400000">
            <a:off x="4677966" y="2678505"/>
            <a:ext cx="358780" cy="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>
            <a:stCxn id="25609" idx="2"/>
          </p:cNvCxnSpPr>
          <p:nvPr/>
        </p:nvCxnSpPr>
        <p:spPr>
          <a:xfrm rot="5400000">
            <a:off x="1634392" y="2702808"/>
            <a:ext cx="306215" cy="31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>
            <a:stCxn id="25609" idx="0"/>
          </p:cNvCxnSpPr>
          <p:nvPr/>
        </p:nvCxnSpPr>
        <p:spPr>
          <a:xfrm rot="16200000" flipV="1">
            <a:off x="1644623" y="1927221"/>
            <a:ext cx="285752" cy="31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/>
          <p:cNvCxnSpPr>
            <a:stCxn id="25606" idx="2"/>
          </p:cNvCxnSpPr>
          <p:nvPr/>
        </p:nvCxnSpPr>
        <p:spPr>
          <a:xfrm rot="5400000">
            <a:off x="1107000" y="4250002"/>
            <a:ext cx="358781" cy="2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83954" y="5141921"/>
            <a:ext cx="575239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1" name="直線接點 50"/>
          <p:cNvCxnSpPr>
            <a:stCxn id="50" idx="2"/>
          </p:cNvCxnSpPr>
          <p:nvPr/>
        </p:nvCxnSpPr>
        <p:spPr>
          <a:xfrm rot="5400000">
            <a:off x="3190854" y="5891485"/>
            <a:ext cx="358781" cy="2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圖案 52"/>
          <p:cNvCxnSpPr>
            <a:stCxn id="23" idx="1"/>
          </p:cNvCxnSpPr>
          <p:nvPr/>
        </p:nvCxnSpPr>
        <p:spPr>
          <a:xfrm rot="10800000">
            <a:off x="4286248" y="2857496"/>
            <a:ext cx="285752" cy="79629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圖案 54"/>
          <p:cNvCxnSpPr>
            <a:stCxn id="24" idx="1"/>
          </p:cNvCxnSpPr>
          <p:nvPr/>
        </p:nvCxnSpPr>
        <p:spPr>
          <a:xfrm rot="10800000">
            <a:off x="6072198" y="2857496"/>
            <a:ext cx="285752" cy="79629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圖案 56"/>
          <p:cNvCxnSpPr>
            <a:stCxn id="22" idx="1"/>
          </p:cNvCxnSpPr>
          <p:nvPr/>
        </p:nvCxnSpPr>
        <p:spPr>
          <a:xfrm rot="10800000">
            <a:off x="6643702" y="4429132"/>
            <a:ext cx="285752" cy="8677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圖案 58"/>
          <p:cNvCxnSpPr>
            <a:stCxn id="21" idx="1"/>
          </p:cNvCxnSpPr>
          <p:nvPr/>
        </p:nvCxnSpPr>
        <p:spPr>
          <a:xfrm rot="10800000">
            <a:off x="5500694" y="4429132"/>
            <a:ext cx="285752" cy="8677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圖案 61"/>
          <p:cNvCxnSpPr>
            <a:stCxn id="25605" idx="1"/>
          </p:cNvCxnSpPr>
          <p:nvPr/>
        </p:nvCxnSpPr>
        <p:spPr>
          <a:xfrm rot="10800000">
            <a:off x="4286248" y="4429132"/>
            <a:ext cx="285752" cy="8677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圖案 63"/>
          <p:cNvCxnSpPr>
            <a:stCxn id="25608" idx="1"/>
          </p:cNvCxnSpPr>
          <p:nvPr/>
        </p:nvCxnSpPr>
        <p:spPr>
          <a:xfrm rot="10800000">
            <a:off x="2786050" y="2857496"/>
            <a:ext cx="244484" cy="79159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圖案 66"/>
          <p:cNvCxnSpPr>
            <a:stCxn id="18" idx="1"/>
          </p:cNvCxnSpPr>
          <p:nvPr/>
        </p:nvCxnSpPr>
        <p:spPr>
          <a:xfrm rot="10800000">
            <a:off x="1458898" y="4429133"/>
            <a:ext cx="285752" cy="85148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圖案 72"/>
          <p:cNvCxnSpPr>
            <a:stCxn id="18" idx="3"/>
          </p:cNvCxnSpPr>
          <p:nvPr/>
        </p:nvCxnSpPr>
        <p:spPr>
          <a:xfrm>
            <a:off x="2428860" y="5280613"/>
            <a:ext cx="244484" cy="79159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圖案 74"/>
          <p:cNvCxnSpPr>
            <a:stCxn id="25608" idx="3"/>
          </p:cNvCxnSpPr>
          <p:nvPr/>
        </p:nvCxnSpPr>
        <p:spPr>
          <a:xfrm>
            <a:off x="3714744" y="3649090"/>
            <a:ext cx="244484" cy="7800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字方塊 75"/>
          <p:cNvSpPr txBox="1"/>
          <p:nvPr/>
        </p:nvSpPr>
        <p:spPr>
          <a:xfrm>
            <a:off x="2285984" y="2048524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400" b="1" dirty="0" smtClean="0">
                <a:latin typeface="Calibri" pitchFamily="34" charset="0"/>
              </a:rPr>
              <a:t>邊界路由器</a:t>
            </a:r>
            <a:endParaRPr lang="en-US" altLang="zh-TW" sz="1400" b="1" dirty="0" smtClean="0">
              <a:latin typeface="Calibri" pitchFamily="34" charset="0"/>
            </a:endParaRPr>
          </a:p>
          <a:p>
            <a:pPr algn="ctr"/>
            <a:r>
              <a:rPr lang="en-US" altLang="zh-TW" sz="1400" b="1" dirty="0" smtClean="0">
                <a:latin typeface="Calibri" pitchFamily="34" charset="0"/>
              </a:rPr>
              <a:t>(</a:t>
            </a:r>
            <a:r>
              <a:rPr lang="zh-TW" altLang="en-US" sz="1400" b="1" dirty="0" smtClean="0">
                <a:latin typeface="Calibri" pitchFamily="34" charset="0"/>
              </a:rPr>
              <a:t>封包過濾</a:t>
            </a:r>
            <a:r>
              <a:rPr lang="en-US" altLang="zh-TW" sz="1400" b="1" dirty="0" smtClean="0">
                <a:latin typeface="Calibri" pitchFamily="34" charset="0"/>
              </a:rPr>
              <a:t>)</a:t>
            </a:r>
            <a:endParaRPr lang="zh-TW" altLang="en-US" sz="1400" b="1" dirty="0">
              <a:latin typeface="Calibri" pitchFamily="34" charset="0"/>
            </a:endParaRPr>
          </a:p>
        </p:txBody>
      </p:sp>
      <p:sp>
        <p:nvSpPr>
          <p:cNvPr id="77" name="文字方塊 76"/>
          <p:cNvSpPr txBox="1"/>
          <p:nvPr/>
        </p:nvSpPr>
        <p:spPr>
          <a:xfrm>
            <a:off x="1275074" y="1478149"/>
            <a:ext cx="10134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400" dirty="0" smtClean="0">
                <a:latin typeface="Calibri" pitchFamily="34" charset="0"/>
              </a:rPr>
              <a:t>連結到 </a:t>
            </a:r>
            <a:r>
              <a:rPr lang="en-US" altLang="zh-TW" sz="1400" dirty="0" smtClean="0">
                <a:latin typeface="Calibri" pitchFamily="34" charset="0"/>
              </a:rPr>
              <a:t>ISP</a:t>
            </a:r>
            <a:endParaRPr lang="zh-TW" altLang="en-US" sz="1400" dirty="0">
              <a:latin typeface="Calibri" pitchFamily="34" charset="0"/>
            </a:endParaRPr>
          </a:p>
        </p:txBody>
      </p:sp>
      <p:sp>
        <p:nvSpPr>
          <p:cNvPr id="78" name="文字方塊 77"/>
          <p:cNvSpPr txBox="1"/>
          <p:nvPr/>
        </p:nvSpPr>
        <p:spPr>
          <a:xfrm>
            <a:off x="7000892" y="2549719"/>
            <a:ext cx="1348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400" b="1" dirty="0" smtClean="0">
                <a:latin typeface="Calibri" pitchFamily="34" charset="0"/>
              </a:rPr>
              <a:t>外部 </a:t>
            </a:r>
            <a:r>
              <a:rPr lang="en-US" altLang="zh-TW" sz="1400" b="1" dirty="0" smtClean="0">
                <a:latin typeface="Calibri" pitchFamily="34" charset="0"/>
              </a:rPr>
              <a:t>DMZ</a:t>
            </a:r>
            <a:r>
              <a:rPr lang="zh-TW" altLang="en-US" sz="1400" b="1" dirty="0" smtClean="0">
                <a:latin typeface="Calibri" pitchFamily="34" charset="0"/>
              </a:rPr>
              <a:t> 網路</a:t>
            </a:r>
            <a:endParaRPr lang="zh-TW" altLang="en-US" sz="1400" b="1" dirty="0">
              <a:latin typeface="Calibri" pitchFamily="34" charset="0"/>
            </a:endParaRPr>
          </a:p>
        </p:txBody>
      </p:sp>
      <p:sp>
        <p:nvSpPr>
          <p:cNvPr id="79" name="文字方塊 78"/>
          <p:cNvSpPr txBox="1"/>
          <p:nvPr/>
        </p:nvSpPr>
        <p:spPr>
          <a:xfrm>
            <a:off x="7000892" y="4121355"/>
            <a:ext cx="1348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 smtClean="0">
                <a:latin typeface="Calibri" pitchFamily="34" charset="0"/>
              </a:rPr>
              <a:t>內部 </a:t>
            </a:r>
            <a:r>
              <a:rPr lang="en-US" altLang="zh-TW" sz="1400" b="1" dirty="0" smtClean="0">
                <a:latin typeface="Calibri" pitchFamily="34" charset="0"/>
              </a:rPr>
              <a:t>DMZ</a:t>
            </a:r>
            <a:r>
              <a:rPr lang="zh-TW" altLang="en-US" sz="1400" b="1" dirty="0" smtClean="0">
                <a:latin typeface="Calibri" pitchFamily="34" charset="0"/>
              </a:rPr>
              <a:t> 網路</a:t>
            </a:r>
            <a:endParaRPr lang="zh-TW" altLang="en-US" sz="1400" b="1" dirty="0">
              <a:latin typeface="Calibri" pitchFamily="34" charset="0"/>
            </a:endParaRPr>
          </a:p>
        </p:txBody>
      </p:sp>
      <p:sp>
        <p:nvSpPr>
          <p:cNvPr id="82" name="文字方塊 81"/>
          <p:cNvSpPr txBox="1"/>
          <p:nvPr/>
        </p:nvSpPr>
        <p:spPr>
          <a:xfrm>
            <a:off x="4429124" y="1549587"/>
            <a:ext cx="845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400" dirty="0" smtClean="0">
                <a:latin typeface="Calibri" pitchFamily="34" charset="0"/>
              </a:rPr>
              <a:t>網路 </a:t>
            </a:r>
            <a:r>
              <a:rPr lang="en-US" altLang="zh-TW" sz="1400" dirty="0" smtClean="0">
                <a:latin typeface="Calibri" pitchFamily="34" charset="0"/>
              </a:rPr>
              <a:t>IDS</a:t>
            </a:r>
            <a:endParaRPr lang="zh-TW" altLang="en-US" sz="1400" dirty="0">
              <a:latin typeface="Calibri" pitchFamily="34" charset="0"/>
            </a:endParaRPr>
          </a:p>
        </p:txBody>
      </p:sp>
      <p:sp>
        <p:nvSpPr>
          <p:cNvPr id="83" name="文字方塊 82"/>
          <p:cNvSpPr txBox="1"/>
          <p:nvPr/>
        </p:nvSpPr>
        <p:spPr>
          <a:xfrm>
            <a:off x="857224" y="3192661"/>
            <a:ext cx="845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400" dirty="0" smtClean="0">
                <a:latin typeface="Calibri" pitchFamily="34" charset="0"/>
              </a:rPr>
              <a:t>網路 </a:t>
            </a:r>
            <a:r>
              <a:rPr lang="en-US" altLang="zh-TW" sz="1400" dirty="0" smtClean="0">
                <a:latin typeface="Calibri" pitchFamily="34" charset="0"/>
              </a:rPr>
              <a:t>IDS</a:t>
            </a:r>
            <a:endParaRPr lang="zh-TW" altLang="en-US" sz="1400" dirty="0">
              <a:latin typeface="Calibri" pitchFamily="34" charset="0"/>
            </a:endParaRPr>
          </a:p>
        </p:txBody>
      </p:sp>
      <p:sp>
        <p:nvSpPr>
          <p:cNvPr id="84" name="文字方塊 83"/>
          <p:cNvSpPr txBox="1"/>
          <p:nvPr/>
        </p:nvSpPr>
        <p:spPr>
          <a:xfrm>
            <a:off x="2941078" y="4835735"/>
            <a:ext cx="845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400" dirty="0" smtClean="0">
                <a:latin typeface="Calibri" pitchFamily="34" charset="0"/>
              </a:rPr>
              <a:t>網路 </a:t>
            </a:r>
            <a:r>
              <a:rPr lang="en-US" altLang="zh-TW" sz="1400" dirty="0" smtClean="0">
                <a:latin typeface="Calibri" pitchFamily="34" charset="0"/>
              </a:rPr>
              <a:t>IDS</a:t>
            </a:r>
            <a:endParaRPr lang="zh-TW" altLang="en-US" sz="1400" dirty="0">
              <a:latin typeface="Calibri" pitchFamily="34" charset="0"/>
            </a:endParaRPr>
          </a:p>
        </p:txBody>
      </p:sp>
      <p:sp>
        <p:nvSpPr>
          <p:cNvPr id="85" name="文字方塊 84"/>
          <p:cNvSpPr txBox="1"/>
          <p:nvPr/>
        </p:nvSpPr>
        <p:spPr>
          <a:xfrm>
            <a:off x="6606292" y="6335933"/>
            <a:ext cx="1953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400" dirty="0" smtClean="0">
                <a:latin typeface="Calibri" pitchFamily="34" charset="0"/>
              </a:rPr>
              <a:t>本圖參考 </a:t>
            </a:r>
            <a:r>
              <a:rPr lang="en-US" altLang="zh-TW" sz="1400" dirty="0" smtClean="0">
                <a:latin typeface="Calibri" pitchFamily="34" charset="0"/>
              </a:rPr>
              <a:t>NST SP800-41</a:t>
            </a:r>
            <a:endParaRPr lang="zh-TW" altLang="en-US" sz="1400" dirty="0">
              <a:latin typeface="Calibri" pitchFamily="34" charset="0"/>
            </a:endParaRPr>
          </a:p>
        </p:txBody>
      </p:sp>
      <p:sp>
        <p:nvSpPr>
          <p:cNvPr id="86" name="文字方塊 85"/>
          <p:cNvSpPr txBox="1"/>
          <p:nvPr/>
        </p:nvSpPr>
        <p:spPr>
          <a:xfrm>
            <a:off x="6132857" y="2192529"/>
            <a:ext cx="1082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400" dirty="0" smtClean="0">
                <a:latin typeface="Calibri" pitchFamily="34" charset="0"/>
              </a:rPr>
              <a:t>撥接伺服器</a:t>
            </a:r>
            <a:endParaRPr lang="zh-TW" altLang="en-US" sz="1400" dirty="0">
              <a:latin typeface="Calibri" pitchFamily="34" charset="0"/>
            </a:endParaRPr>
          </a:p>
        </p:txBody>
      </p:sp>
      <p:sp>
        <p:nvSpPr>
          <p:cNvPr id="87" name="文字方塊 86"/>
          <p:cNvSpPr txBox="1"/>
          <p:nvPr/>
        </p:nvSpPr>
        <p:spPr>
          <a:xfrm>
            <a:off x="1808315" y="3691598"/>
            <a:ext cx="1263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400" b="1" dirty="0" smtClean="0">
                <a:latin typeface="Calibri" pitchFamily="34" charset="0"/>
              </a:rPr>
              <a:t>主要防火牆 </a:t>
            </a:r>
            <a:r>
              <a:rPr lang="en-US" altLang="zh-TW" sz="1400" b="1" dirty="0" smtClean="0">
                <a:latin typeface="Calibri" pitchFamily="34" charset="0"/>
              </a:rPr>
              <a:t>&amp;</a:t>
            </a:r>
          </a:p>
          <a:p>
            <a:pPr algn="ctr"/>
            <a:r>
              <a:rPr lang="en-US" altLang="zh-TW" sz="1400" b="1" dirty="0" smtClean="0">
                <a:latin typeface="Calibri" pitchFamily="34" charset="0"/>
              </a:rPr>
              <a:t>VPN</a:t>
            </a:r>
            <a:r>
              <a:rPr lang="zh-TW" altLang="en-US" sz="1400" b="1" dirty="0" smtClean="0">
                <a:latin typeface="Calibri" pitchFamily="34" charset="0"/>
              </a:rPr>
              <a:t> 伺服器</a:t>
            </a:r>
            <a:endParaRPr lang="zh-TW" altLang="en-US" sz="1400" b="1" dirty="0">
              <a:latin typeface="Calibri" pitchFamily="34" charset="0"/>
            </a:endParaRPr>
          </a:p>
        </p:txBody>
      </p:sp>
      <p:sp>
        <p:nvSpPr>
          <p:cNvPr id="89" name="文字方塊 88"/>
          <p:cNvSpPr txBox="1"/>
          <p:nvPr/>
        </p:nvSpPr>
        <p:spPr>
          <a:xfrm>
            <a:off x="703569" y="5357826"/>
            <a:ext cx="1082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400" b="1" dirty="0" smtClean="0">
                <a:latin typeface="Calibri" pitchFamily="34" charset="0"/>
              </a:rPr>
              <a:t>內部防火牆</a:t>
            </a:r>
            <a:endParaRPr lang="zh-TW" altLang="en-US" sz="1400" b="1" dirty="0">
              <a:latin typeface="Calibri" pitchFamily="34" charset="0"/>
            </a:endParaRPr>
          </a:p>
        </p:txBody>
      </p:sp>
      <p:sp>
        <p:nvSpPr>
          <p:cNvPr id="90" name="文字方塊 89"/>
          <p:cNvSpPr txBox="1"/>
          <p:nvPr/>
        </p:nvSpPr>
        <p:spPr>
          <a:xfrm>
            <a:off x="5072066" y="326297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400" dirty="0" smtClean="0">
                <a:latin typeface="Calibri" pitchFamily="34" charset="0"/>
              </a:rPr>
              <a:t>外部網站</a:t>
            </a:r>
            <a:endParaRPr lang="en-US" altLang="zh-TW" sz="1400" dirty="0" smtClean="0">
              <a:latin typeface="Calibri" pitchFamily="34" charset="0"/>
            </a:endParaRPr>
          </a:p>
          <a:p>
            <a:pPr algn="ctr"/>
            <a:r>
              <a:rPr lang="zh-TW" altLang="en-US" sz="1400" dirty="0" smtClean="0">
                <a:latin typeface="Calibri" pitchFamily="34" charset="0"/>
              </a:rPr>
              <a:t>伺服器</a:t>
            </a:r>
            <a:endParaRPr lang="zh-TW" altLang="en-US" sz="1400" dirty="0">
              <a:latin typeface="Calibri" pitchFamily="34" charset="0"/>
            </a:endParaRPr>
          </a:p>
        </p:txBody>
      </p:sp>
      <p:sp>
        <p:nvSpPr>
          <p:cNvPr id="91" name="文字方塊 90"/>
          <p:cNvSpPr txBox="1"/>
          <p:nvPr/>
        </p:nvSpPr>
        <p:spPr>
          <a:xfrm>
            <a:off x="6858016" y="3262970"/>
            <a:ext cx="891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400" dirty="0" smtClean="0">
                <a:latin typeface="Calibri" pitchFamily="34" charset="0"/>
              </a:rPr>
              <a:t>外部 </a:t>
            </a:r>
            <a:r>
              <a:rPr lang="en-US" altLang="zh-TW" sz="1400" dirty="0" smtClean="0">
                <a:latin typeface="Calibri" pitchFamily="34" charset="0"/>
              </a:rPr>
              <a:t>DNS</a:t>
            </a:r>
          </a:p>
          <a:p>
            <a:pPr algn="ctr"/>
            <a:r>
              <a:rPr lang="zh-TW" altLang="en-US" sz="1400" dirty="0" smtClean="0">
                <a:latin typeface="Calibri" pitchFamily="34" charset="0"/>
              </a:rPr>
              <a:t>伺服器</a:t>
            </a:r>
            <a:endParaRPr lang="zh-TW" altLang="en-US" sz="1400" dirty="0">
              <a:latin typeface="Calibri" pitchFamily="34" charset="0"/>
            </a:endParaRPr>
          </a:p>
        </p:txBody>
      </p:sp>
      <p:sp>
        <p:nvSpPr>
          <p:cNvPr id="92" name="文字方塊 91"/>
          <p:cNvSpPr txBox="1"/>
          <p:nvPr/>
        </p:nvSpPr>
        <p:spPr>
          <a:xfrm>
            <a:off x="7429520" y="533467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400" dirty="0" smtClean="0">
                <a:latin typeface="Calibri" pitchFamily="34" charset="0"/>
              </a:rPr>
              <a:t>網站代理</a:t>
            </a:r>
            <a:endParaRPr lang="en-US" altLang="zh-TW" sz="1400" dirty="0" smtClean="0">
              <a:latin typeface="Calibri" pitchFamily="34" charset="0"/>
            </a:endParaRPr>
          </a:p>
          <a:p>
            <a:pPr algn="ctr"/>
            <a:r>
              <a:rPr lang="zh-TW" altLang="en-US" sz="1400" dirty="0" smtClean="0">
                <a:latin typeface="Calibri" pitchFamily="34" charset="0"/>
              </a:rPr>
              <a:t>伺服器</a:t>
            </a:r>
            <a:endParaRPr lang="zh-TW" altLang="en-US" sz="1400" dirty="0">
              <a:latin typeface="Calibri" pitchFamily="34" charset="0"/>
            </a:endParaRPr>
          </a:p>
        </p:txBody>
      </p:sp>
      <p:sp>
        <p:nvSpPr>
          <p:cNvPr id="93" name="文字方塊 92"/>
          <p:cNvSpPr txBox="1"/>
          <p:nvPr/>
        </p:nvSpPr>
        <p:spPr>
          <a:xfrm>
            <a:off x="5500694" y="5857892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 smtClean="0">
                <a:latin typeface="Calibri" pitchFamily="34" charset="0"/>
              </a:rPr>
              <a:t>DNS</a:t>
            </a:r>
            <a:r>
              <a:rPr lang="zh-TW" altLang="en-US" sz="1400" dirty="0" smtClean="0">
                <a:latin typeface="Calibri" pitchFamily="34" charset="0"/>
              </a:rPr>
              <a:t> 伺服器</a:t>
            </a:r>
            <a:endParaRPr lang="zh-TW" altLang="en-US" sz="1400" dirty="0">
              <a:latin typeface="Calibri" pitchFamily="34" charset="0"/>
            </a:endParaRPr>
          </a:p>
        </p:txBody>
      </p:sp>
      <p:sp>
        <p:nvSpPr>
          <p:cNvPr id="94" name="文字方塊 93"/>
          <p:cNvSpPr txBox="1"/>
          <p:nvPr/>
        </p:nvSpPr>
        <p:spPr>
          <a:xfrm>
            <a:off x="4286248" y="585789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400" dirty="0" smtClean="0">
                <a:latin typeface="Calibri" pitchFamily="34" charset="0"/>
              </a:rPr>
              <a:t>電郵伺服器</a:t>
            </a:r>
            <a:endParaRPr lang="zh-TW" altLang="en-US" sz="1400" dirty="0">
              <a:latin typeface="Calibri" pitchFamily="34" charset="0"/>
            </a:endParaRPr>
          </a:p>
        </p:txBody>
      </p:sp>
      <p:sp>
        <p:nvSpPr>
          <p:cNvPr id="95" name="文字方塊 94"/>
          <p:cNvSpPr txBox="1"/>
          <p:nvPr/>
        </p:nvSpPr>
        <p:spPr>
          <a:xfrm>
            <a:off x="1866232" y="6121619"/>
            <a:ext cx="1348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 smtClean="0">
                <a:latin typeface="Calibri" pitchFamily="34" charset="0"/>
              </a:rPr>
              <a:t>內部保護網路</a:t>
            </a:r>
            <a:endParaRPr lang="zh-TW" altLang="en-US" sz="1400" b="1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85720" y="1357298"/>
            <a:ext cx="8215370" cy="5286412"/>
          </a:xfrm>
        </p:spPr>
        <p:txBody>
          <a:bodyPr>
            <a:normAutofit/>
          </a:bodyPr>
          <a:lstStyle/>
          <a:p>
            <a:r>
              <a:rPr lang="zh-TW" altLang="en-US" sz="2000" dirty="0" smtClean="0"/>
              <a:t>安全區 </a:t>
            </a:r>
            <a:r>
              <a:rPr lang="en-US" altLang="zh-TW" sz="2000" dirty="0" smtClean="0"/>
              <a:t>(de-militarization zone, DMZ)</a:t>
            </a:r>
            <a:r>
              <a:rPr lang="zh-TW" altLang="en-US" sz="2000" dirty="0" smtClean="0"/>
              <a:t> 通常是指兩個防火牆之間所夾的網路，這塊區域的系統或元件需要被外部或內部所存取，因此不能放在內部保護網路區。</a:t>
            </a:r>
            <a:endParaRPr lang="en-US" altLang="zh-TW" sz="2000" dirty="0" smtClean="0"/>
          </a:p>
          <a:p>
            <a:r>
              <a:rPr lang="zh-TW" altLang="en-US" sz="2000" dirty="0" smtClean="0"/>
              <a:t>上一頁的範例有一個邊界路由器、主要防火牆和內部防火牆，將網路分割為外部 </a:t>
            </a:r>
            <a:r>
              <a:rPr lang="en-US" altLang="zh-TW" sz="2000" dirty="0" smtClean="0"/>
              <a:t>DMZ</a:t>
            </a:r>
            <a:r>
              <a:rPr lang="zh-TW" altLang="en-US" sz="2000" dirty="0" smtClean="0"/>
              <a:t> 網路、內部 </a:t>
            </a:r>
            <a:r>
              <a:rPr lang="en-US" altLang="zh-TW" sz="2000" dirty="0" smtClean="0"/>
              <a:t>DMZ</a:t>
            </a:r>
            <a:r>
              <a:rPr lang="zh-TW" altLang="en-US" sz="2000" dirty="0" smtClean="0"/>
              <a:t> 網路與內部保護網路。</a:t>
            </a:r>
            <a:endParaRPr lang="en-US" altLang="zh-TW" sz="2000" dirty="0" smtClean="0"/>
          </a:p>
          <a:p>
            <a:pPr lvl="1"/>
            <a:r>
              <a:rPr lang="zh-TW" altLang="en-US" sz="1800" dirty="0" smtClean="0"/>
              <a:t>邊界路由器過濾封包，避免 </a:t>
            </a:r>
            <a:r>
              <a:rPr lang="en-US" altLang="zh-TW" sz="1800" dirty="0" smtClean="0"/>
              <a:t>DoS</a:t>
            </a:r>
            <a:r>
              <a:rPr lang="zh-TW" altLang="en-US" sz="1800" dirty="0" smtClean="0"/>
              <a:t> 類型的攻擊，但並不做細部的封包檢查。放在外部 </a:t>
            </a:r>
            <a:r>
              <a:rPr lang="en-US" altLang="zh-TW" sz="1800" dirty="0" smtClean="0"/>
              <a:t>DMZ</a:t>
            </a:r>
            <a:r>
              <a:rPr lang="zh-TW" altLang="en-US" sz="1800" dirty="0" smtClean="0"/>
              <a:t> 網路的是可以讓外部較自由存取的系統與資料，例如網站及 </a:t>
            </a:r>
            <a:r>
              <a:rPr lang="en-US" altLang="zh-TW" sz="1800" dirty="0" smtClean="0"/>
              <a:t>DNS</a:t>
            </a:r>
            <a:r>
              <a:rPr lang="zh-TW" altLang="en-US" sz="1800" dirty="0" smtClean="0"/>
              <a:t> 伺服器等。</a:t>
            </a:r>
            <a:endParaRPr lang="en-US" altLang="zh-TW" sz="1800" dirty="0" smtClean="0"/>
          </a:p>
          <a:p>
            <a:pPr lvl="1"/>
            <a:r>
              <a:rPr lang="zh-TW" altLang="en-US" sz="1800" dirty="0" smtClean="0"/>
              <a:t>內部 </a:t>
            </a:r>
            <a:r>
              <a:rPr lang="en-US" altLang="zh-TW" sz="1800" dirty="0" smtClean="0"/>
              <a:t>DMZ</a:t>
            </a:r>
            <a:r>
              <a:rPr lang="zh-TW" altLang="en-US" sz="1800" dirty="0" smtClean="0"/>
              <a:t> 網路則在主要防火牆的後面，存放讓內部較自由存取的系統與資料。如果從外部要進這個區域，例如員工從組織外撥接進來，則須要通過主要防火牆的使用者身分認證。</a:t>
            </a:r>
            <a:endParaRPr lang="en-US" altLang="zh-TW" sz="1800" dirty="0" smtClean="0"/>
          </a:p>
          <a:p>
            <a:pPr lvl="1"/>
            <a:r>
              <a:rPr lang="zh-TW" altLang="en-US" sz="1800" dirty="0" smtClean="0"/>
              <a:t>有許多敏感的系統或資料並不希望內部人員任意存取，所以用內部防火牆隔離出內部保護網路，它可以同時防禦外部與內部的攻擊。</a:t>
            </a:r>
            <a:endParaRPr lang="en-US" altLang="zh-TW" sz="1800" dirty="0" smtClean="0"/>
          </a:p>
          <a:p>
            <a:pPr lvl="1"/>
            <a:endParaRPr lang="zh-TW" altLang="en-US" sz="18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DMZ</a:t>
            </a:r>
            <a:r>
              <a:rPr lang="zh-TW" altLang="en-US" dirty="0" smtClean="0"/>
              <a:t> 網路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4929190" y="1142984"/>
            <a:ext cx="3214710" cy="38576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285720" y="1357298"/>
            <a:ext cx="3929090" cy="5098438"/>
          </a:xfrm>
        </p:spPr>
        <p:txBody>
          <a:bodyPr>
            <a:normAutofit/>
          </a:bodyPr>
          <a:lstStyle/>
          <a:p>
            <a:r>
              <a:rPr lang="zh-TW" altLang="en-US" sz="2000" dirty="0" smtClean="0"/>
              <a:t>防火牆及防火牆環境可以建構虛擬私人網路 </a:t>
            </a:r>
            <a:r>
              <a:rPr lang="en-US" altLang="zh-TW" sz="2000" dirty="0" smtClean="0"/>
              <a:t>(virtual private network, VPN)</a:t>
            </a:r>
            <a:r>
              <a:rPr lang="zh-TW" altLang="en-US" sz="2000" dirty="0" smtClean="0"/>
              <a:t>，如右圖所示。在網際網路外的使用者與</a:t>
            </a:r>
            <a:r>
              <a:rPr lang="en-US" altLang="zh-TW" sz="2000" dirty="0" smtClean="0"/>
              <a:t> 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VPN</a:t>
            </a:r>
            <a:r>
              <a:rPr lang="zh-TW" altLang="en-US" sz="2000" dirty="0" smtClean="0"/>
              <a:t> 伺服器之間使用 </a:t>
            </a:r>
            <a:r>
              <a:rPr lang="en-US" altLang="zh-TW" sz="2000" dirty="0" smtClean="0"/>
              <a:t>IPSec </a:t>
            </a:r>
            <a:r>
              <a:rPr lang="zh-TW" altLang="en-US" sz="2000" dirty="0" smtClean="0"/>
              <a:t>等加密技術築起一條安全通道，遠端使用者就像在置身於內部 </a:t>
            </a:r>
            <a:r>
              <a:rPr lang="en-US" altLang="zh-TW" sz="2000" dirty="0" smtClean="0"/>
              <a:t>DMZ</a:t>
            </a:r>
            <a:r>
              <a:rPr lang="zh-TW" altLang="en-US" sz="2000" dirty="0" smtClean="0"/>
              <a:t> 網路一樣。</a:t>
            </a:r>
            <a:endParaRPr lang="en-US" altLang="zh-TW" sz="2000" dirty="0" smtClean="0"/>
          </a:p>
          <a:p>
            <a:r>
              <a:rPr lang="en-US" altLang="zh-TW" sz="2000" dirty="0" smtClean="0"/>
              <a:t>VPN</a:t>
            </a:r>
            <a:r>
              <a:rPr lang="zh-TW" altLang="en-US" sz="2000" dirty="0" smtClean="0"/>
              <a:t> 伺服器最好與防火牆結合。如果</a:t>
            </a:r>
            <a:r>
              <a:rPr lang="en-US" altLang="zh-TW" sz="2000" dirty="0" smtClean="0"/>
              <a:t>VPN</a:t>
            </a:r>
            <a:r>
              <a:rPr lang="zh-TW" altLang="en-US" sz="2000" dirty="0" smtClean="0"/>
              <a:t> 伺服器置於防火牆之後，那麼通過防火牆的資訊仍為加密資訊。</a:t>
            </a:r>
            <a:endParaRPr lang="en-US" altLang="zh-TW" sz="2000" dirty="0" smtClean="0"/>
          </a:p>
          <a:p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VPN</a:t>
            </a:r>
            <a:endParaRPr lang="zh-TW" altLang="en-US" dirty="0"/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51654" y="1339862"/>
            <a:ext cx="857256" cy="660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0083" y="5193999"/>
            <a:ext cx="516554" cy="1163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23091" y="4265305"/>
            <a:ext cx="714380" cy="1154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80215" y="3449463"/>
            <a:ext cx="1006454" cy="479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4" name="直線接點 13"/>
          <p:cNvCxnSpPr>
            <a:stCxn id="10" idx="2"/>
            <a:endCxn id="8" idx="0"/>
          </p:cNvCxnSpPr>
          <p:nvPr/>
        </p:nvCxnSpPr>
        <p:spPr>
          <a:xfrm rot="5400000">
            <a:off x="6813743" y="4095605"/>
            <a:ext cx="336239" cy="31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>
            <a:stCxn id="10" idx="0"/>
            <a:endCxn id="37" idx="1"/>
          </p:cNvCxnSpPr>
          <p:nvPr/>
        </p:nvCxnSpPr>
        <p:spPr>
          <a:xfrm rot="16200000" flipV="1">
            <a:off x="6756974" y="3222994"/>
            <a:ext cx="449776" cy="31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5214942" y="3405846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400" dirty="0" smtClean="0">
                <a:latin typeface="Calibri" pitchFamily="34" charset="0"/>
              </a:rPr>
              <a:t>邊界路由器</a:t>
            </a:r>
            <a:endParaRPr lang="en-US" altLang="zh-TW" sz="1400" dirty="0" smtClean="0">
              <a:latin typeface="Calibri" pitchFamily="34" charset="0"/>
            </a:endParaRPr>
          </a:p>
          <a:p>
            <a:pPr algn="ctr"/>
            <a:r>
              <a:rPr lang="en-US" altLang="zh-TW" sz="1400" dirty="0" smtClean="0">
                <a:latin typeface="Calibri" pitchFamily="34" charset="0"/>
              </a:rPr>
              <a:t>(</a:t>
            </a:r>
            <a:r>
              <a:rPr lang="zh-TW" altLang="en-US" sz="1400" dirty="0" smtClean="0">
                <a:latin typeface="Calibri" pitchFamily="34" charset="0"/>
              </a:rPr>
              <a:t>封包過濾</a:t>
            </a:r>
            <a:r>
              <a:rPr lang="en-US" altLang="zh-TW" sz="1400" dirty="0" smtClean="0">
                <a:latin typeface="Calibri" pitchFamily="34" charset="0"/>
              </a:rPr>
              <a:t>)</a:t>
            </a:r>
            <a:endParaRPr lang="zh-TW" altLang="en-US" sz="1400" dirty="0">
              <a:latin typeface="Calibri" pitchFamily="34" charset="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5143504" y="4429132"/>
            <a:ext cx="1263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400" dirty="0" smtClean="0">
                <a:latin typeface="Calibri" pitchFamily="34" charset="0"/>
              </a:rPr>
              <a:t>主要防火牆 </a:t>
            </a:r>
            <a:r>
              <a:rPr lang="en-US" altLang="zh-TW" sz="1400" dirty="0" smtClean="0">
                <a:latin typeface="Calibri" pitchFamily="34" charset="0"/>
              </a:rPr>
              <a:t>&amp;</a:t>
            </a:r>
          </a:p>
          <a:p>
            <a:pPr algn="ctr"/>
            <a:r>
              <a:rPr lang="en-US" altLang="zh-TW" sz="1400" dirty="0" smtClean="0">
                <a:latin typeface="Calibri" pitchFamily="34" charset="0"/>
              </a:rPr>
              <a:t>VPN</a:t>
            </a:r>
            <a:r>
              <a:rPr lang="zh-TW" altLang="en-US" sz="1400" dirty="0" smtClean="0">
                <a:latin typeface="Calibri" pitchFamily="34" charset="0"/>
              </a:rPr>
              <a:t> 伺服器</a:t>
            </a:r>
            <a:endParaRPr lang="zh-TW" altLang="en-US" sz="1400" dirty="0">
              <a:latin typeface="Calibri" pitchFamily="34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5980149" y="6050181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400" dirty="0" smtClean="0">
                <a:latin typeface="Calibri" pitchFamily="34" charset="0"/>
              </a:rPr>
              <a:t>電郵伺服器</a:t>
            </a:r>
            <a:endParaRPr lang="zh-TW" altLang="en-US" sz="1400" dirty="0">
              <a:latin typeface="Calibri" pitchFamily="34" charset="0"/>
            </a:endParaRPr>
          </a:p>
        </p:txBody>
      </p:sp>
      <p:cxnSp>
        <p:nvCxnSpPr>
          <p:cNvPr id="36" name="圖案 35"/>
          <p:cNvCxnSpPr>
            <a:stCxn id="8" idx="2"/>
            <a:endCxn id="6" idx="3"/>
          </p:cNvCxnSpPr>
          <p:nvPr/>
        </p:nvCxnSpPr>
        <p:spPr>
          <a:xfrm rot="5400000">
            <a:off x="6310402" y="5106099"/>
            <a:ext cx="356115" cy="9836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雲朵形 36"/>
          <p:cNvSpPr/>
          <p:nvPr/>
        </p:nvSpPr>
        <p:spPr>
          <a:xfrm>
            <a:off x="6265901" y="2357430"/>
            <a:ext cx="1428760" cy="64294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/>
              <a:t>網際網路</a:t>
            </a:r>
            <a:endParaRPr lang="zh-TW" altLang="en-US" sz="1400" dirty="0"/>
          </a:p>
        </p:txBody>
      </p:sp>
      <p:cxnSp>
        <p:nvCxnSpPr>
          <p:cNvPr id="40" name="直線接點 39"/>
          <p:cNvCxnSpPr>
            <a:stCxn id="4" idx="2"/>
            <a:endCxn id="37" idx="3"/>
          </p:cNvCxnSpPr>
          <p:nvPr/>
        </p:nvCxnSpPr>
        <p:spPr>
          <a:xfrm rot="5400000">
            <a:off x="6783307" y="2197215"/>
            <a:ext cx="39395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51785" y="1459560"/>
            <a:ext cx="306363" cy="469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51785" y="4357694"/>
            <a:ext cx="306363" cy="469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" name="文字方塊 44"/>
          <p:cNvSpPr txBox="1"/>
          <p:nvPr/>
        </p:nvSpPr>
        <p:spPr>
          <a:xfrm>
            <a:off x="5143504" y="1285860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  <a:latin typeface="Calibri" pitchFamily="34" charset="0"/>
              </a:rPr>
              <a:t>VPN</a:t>
            </a:r>
            <a:endParaRPr lang="zh-TW" altLang="en-US" b="1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5777551" y="1428736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400" dirty="0" smtClean="0">
                <a:latin typeface="Calibri" pitchFamily="34" charset="0"/>
              </a:rPr>
              <a:t>遠端</a:t>
            </a:r>
            <a:endParaRPr lang="en-US" altLang="zh-TW" sz="1400" dirty="0" smtClean="0">
              <a:latin typeface="Calibri" pitchFamily="34" charset="0"/>
            </a:endParaRPr>
          </a:p>
          <a:p>
            <a:pPr algn="ctr"/>
            <a:r>
              <a:rPr lang="zh-TW" altLang="en-US" sz="1400" dirty="0" smtClean="0">
                <a:latin typeface="Calibri" pitchFamily="34" charset="0"/>
              </a:rPr>
              <a:t>使用者</a:t>
            </a:r>
            <a:endParaRPr lang="zh-TW" altLang="en-US" sz="14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285720" y="1357298"/>
            <a:ext cx="8215370" cy="5500702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zh-TW" altLang="en-US" sz="2000" dirty="0" smtClean="0"/>
              <a:t>資訊安全政策主導組織的安全活動，而防火牆政策則在描述如何安排及設定防火牆來實踐資訊安全政策。如果沒有清楚的防火牆政策，管理員對防火牆的管理會無所適從，資訊安全事件也將層出不窮。</a:t>
            </a:r>
            <a:endParaRPr lang="en-US" altLang="zh-TW" sz="2000" dirty="0" smtClean="0"/>
          </a:p>
          <a:p>
            <a:pPr>
              <a:spcBef>
                <a:spcPts val="1200"/>
              </a:spcBef>
            </a:pPr>
            <a:r>
              <a:rPr lang="zh-TW" altLang="en-US" sz="2000" dirty="0" smtClean="0"/>
              <a:t>防火牆政策決定防火牆如何處理應用程式的資訊流，要先以風險評鑑瞭解每個應用的弱點和所受的威脅，據此訂定防火牆政策。</a:t>
            </a:r>
            <a:endParaRPr lang="en-US" altLang="zh-TW" sz="2000" dirty="0" smtClean="0"/>
          </a:p>
          <a:p>
            <a:pPr>
              <a:spcBef>
                <a:spcPts val="1200"/>
              </a:spcBef>
            </a:pPr>
            <a:r>
              <a:rPr lang="zh-TW" altLang="en-US" sz="2000" dirty="0" smtClean="0"/>
              <a:t>訂定防火牆政策的步驟如下：</a:t>
            </a:r>
            <a:endParaRPr lang="en-US" altLang="zh-TW" sz="2000" dirty="0" smtClean="0"/>
          </a:p>
          <a:p>
            <a:pPr lvl="1">
              <a:spcBef>
                <a:spcPts val="1200"/>
              </a:spcBef>
            </a:pPr>
            <a:r>
              <a:rPr lang="zh-TW" altLang="en-US" dirty="0" smtClean="0"/>
              <a:t>識別必須要的網路應用。</a:t>
            </a:r>
            <a:endParaRPr lang="en-US" altLang="zh-TW" dirty="0" smtClean="0"/>
          </a:p>
          <a:p>
            <a:pPr lvl="1">
              <a:spcBef>
                <a:spcPts val="1200"/>
              </a:spcBef>
            </a:pPr>
            <a:r>
              <a:rPr lang="zh-TW" altLang="en-US" dirty="0" smtClean="0"/>
              <a:t>識別每個應用的安全弱點。</a:t>
            </a:r>
            <a:endParaRPr lang="en-US" altLang="zh-TW" dirty="0" smtClean="0"/>
          </a:p>
          <a:p>
            <a:pPr lvl="1">
              <a:spcBef>
                <a:spcPts val="1200"/>
              </a:spcBef>
            </a:pPr>
            <a:r>
              <a:rPr lang="zh-TW" altLang="en-US" dirty="0" smtClean="0"/>
              <a:t>強化這些應用的安全性所需要的成本分析。</a:t>
            </a:r>
            <a:endParaRPr lang="en-US" altLang="zh-TW" dirty="0" smtClean="0"/>
          </a:p>
          <a:p>
            <a:pPr lvl="1">
              <a:spcBef>
                <a:spcPts val="1200"/>
              </a:spcBef>
            </a:pPr>
            <a:r>
              <a:rPr lang="zh-TW" altLang="en-US" dirty="0" smtClean="0"/>
              <a:t>產生應用資訊流矩陣 </a:t>
            </a:r>
            <a:r>
              <a:rPr lang="en-US" altLang="zh-TW" dirty="0" smtClean="0"/>
              <a:t>(application traffic matrix) </a:t>
            </a:r>
            <a:r>
              <a:rPr lang="zh-TW" altLang="en-US" dirty="0" smtClean="0"/>
              <a:t>顯示保護方法。</a:t>
            </a:r>
            <a:endParaRPr lang="en-US" altLang="zh-TW" dirty="0" smtClean="0"/>
          </a:p>
          <a:p>
            <a:pPr lvl="1">
              <a:spcBef>
                <a:spcPts val="1200"/>
              </a:spcBef>
            </a:pPr>
            <a:r>
              <a:rPr lang="zh-TW" altLang="en-US" dirty="0" smtClean="0"/>
              <a:t>依據應用資訊流矩陣來產生防火牆規則。</a:t>
            </a:r>
            <a:endParaRPr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防火牆安全政策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</p:nvPr>
        </p:nvGraphicFramePr>
        <p:xfrm>
          <a:off x="285750" y="1357313"/>
          <a:ext cx="8215316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102"/>
                <a:gridCol w="785818"/>
                <a:gridCol w="1607349"/>
                <a:gridCol w="1607349"/>
                <a:gridCol w="1607349"/>
                <a:gridCol w="1607349"/>
              </a:tblGrid>
              <a:tr h="19060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aseline="0" dirty="0" smtClean="0">
                          <a:latin typeface="Calibri" pitchFamily="34" charset="0"/>
                        </a:rPr>
                        <a:t>網路應用</a:t>
                      </a:r>
                      <a:endParaRPr lang="zh-TW" altLang="en-US" sz="16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>
                          <a:latin typeface="Calibri" pitchFamily="34" charset="0"/>
                        </a:rPr>
                        <a:t>位置</a:t>
                      </a:r>
                      <a:endParaRPr lang="zh-TW" altLang="en-US" sz="16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>
                          <a:latin typeface="Calibri" pitchFamily="34" charset="0"/>
                        </a:rPr>
                        <a:t>內部主機類型</a:t>
                      </a:r>
                      <a:endParaRPr lang="zh-TW" altLang="en-US" sz="16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>
                          <a:latin typeface="Calibri" pitchFamily="34" charset="0"/>
                        </a:rPr>
                        <a:t>主機安全政策</a:t>
                      </a:r>
                      <a:endParaRPr lang="zh-TW" altLang="en-US" sz="16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>
                          <a:latin typeface="Calibri" pitchFamily="34" charset="0"/>
                        </a:rPr>
                        <a:t>防火牆政策 </a:t>
                      </a:r>
                      <a:r>
                        <a:rPr lang="en-US" altLang="zh-TW" sz="1600" dirty="0" smtClean="0">
                          <a:latin typeface="Calibri" pitchFamily="34" charset="0"/>
                        </a:rPr>
                        <a:t>(</a:t>
                      </a:r>
                      <a:r>
                        <a:rPr lang="zh-TW" altLang="en-US" sz="1600" dirty="0" smtClean="0">
                          <a:latin typeface="Calibri" pitchFamily="34" charset="0"/>
                        </a:rPr>
                        <a:t>內</a:t>
                      </a:r>
                      <a:r>
                        <a:rPr lang="en-US" altLang="zh-TW" sz="1600" dirty="0" smtClean="0">
                          <a:latin typeface="Calibri" pitchFamily="34" charset="0"/>
                        </a:rPr>
                        <a:t>)</a:t>
                      </a:r>
                      <a:endParaRPr lang="zh-TW" altLang="en-US" sz="16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>
                          <a:latin typeface="Calibri" pitchFamily="34" charset="0"/>
                        </a:rPr>
                        <a:t>防火牆政策 </a:t>
                      </a:r>
                      <a:r>
                        <a:rPr lang="en-US" altLang="zh-TW" sz="1600" dirty="0" smtClean="0">
                          <a:latin typeface="Calibri" pitchFamily="34" charset="0"/>
                        </a:rPr>
                        <a:t>(</a:t>
                      </a:r>
                      <a:r>
                        <a:rPr lang="zh-TW" altLang="en-US" sz="1600" dirty="0" smtClean="0">
                          <a:latin typeface="Calibri" pitchFamily="34" charset="0"/>
                        </a:rPr>
                        <a:t>外</a:t>
                      </a:r>
                      <a:r>
                        <a:rPr lang="en-US" altLang="zh-TW" sz="1600" dirty="0" smtClean="0">
                          <a:latin typeface="Calibri" pitchFamily="34" charset="0"/>
                        </a:rPr>
                        <a:t>)</a:t>
                      </a:r>
                      <a:endParaRPr lang="zh-TW" altLang="en-US" sz="1600" dirty="0" smtClean="0">
                        <a:latin typeface="Calibri" pitchFamily="34" charset="0"/>
                      </a:endParaRPr>
                    </a:p>
                  </a:txBody>
                  <a:tcPr anchor="ctr"/>
                </a:tc>
              </a:tr>
              <a:tr h="173281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Calibri" pitchFamily="34" charset="0"/>
                        </a:rPr>
                        <a:t>Finger</a:t>
                      </a:r>
                      <a:endParaRPr lang="zh-TW" altLang="en-US" sz="16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latin typeface="Calibri" pitchFamily="34" charset="0"/>
                        </a:rPr>
                        <a:t>任何</a:t>
                      </a:r>
                      <a:endParaRPr lang="zh-TW" altLang="en-US" sz="14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Calibri" pitchFamily="34" charset="0"/>
                        </a:rPr>
                        <a:t>Unix</a:t>
                      </a:r>
                      <a:endParaRPr lang="zh-TW" altLang="en-US" sz="14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Calibri" pitchFamily="34" charset="0"/>
                        </a:rPr>
                        <a:t>TCP Wrapper</a:t>
                      </a:r>
                      <a:endParaRPr lang="zh-TW" altLang="en-US" sz="14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>
                          <a:latin typeface="Calibri" pitchFamily="34" charset="0"/>
                        </a:rPr>
                        <a:t>允許</a:t>
                      </a:r>
                      <a:endParaRPr lang="zh-TW" altLang="en-US" sz="14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>
                          <a:latin typeface="Calibri" pitchFamily="34" charset="0"/>
                        </a:rPr>
                        <a:t>拒絕</a:t>
                      </a:r>
                      <a:endParaRPr lang="zh-TW" altLang="en-US" sz="1400" dirty="0">
                        <a:latin typeface="Calibri" pitchFamily="34" charset="0"/>
                      </a:endParaRPr>
                    </a:p>
                  </a:txBody>
                  <a:tcPr anchor="ctr"/>
                </a:tc>
              </a:tr>
              <a:tr h="173281">
                <a:tc vMerge="1"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 smtClean="0">
                          <a:latin typeface="Calibri" pitchFamily="34" charset="0"/>
                        </a:rPr>
                        <a:t>任何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Calibri" pitchFamily="34" charset="0"/>
                        </a:rPr>
                        <a:t>PC – TCP/IP</a:t>
                      </a:r>
                      <a:endParaRPr lang="zh-TW" altLang="en-US" sz="14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>
                          <a:latin typeface="Calibri" pitchFamily="34" charset="0"/>
                        </a:rPr>
                        <a:t>無</a:t>
                      </a:r>
                      <a:endParaRPr lang="zh-TW" altLang="en-US" sz="14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>
                          <a:latin typeface="Calibri" pitchFamily="34" charset="0"/>
                        </a:rPr>
                        <a:t>允許</a:t>
                      </a:r>
                      <a:endParaRPr lang="zh-TW" altLang="en-US" sz="14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>
                          <a:latin typeface="Calibri" pitchFamily="34" charset="0"/>
                        </a:rPr>
                        <a:t>允許</a:t>
                      </a:r>
                      <a:endParaRPr lang="zh-TW" altLang="en-US" sz="1400" dirty="0">
                        <a:latin typeface="Calibri" pitchFamily="34" charset="0"/>
                      </a:endParaRPr>
                    </a:p>
                  </a:txBody>
                  <a:tcPr anchor="ctr"/>
                </a:tc>
              </a:tr>
              <a:tr h="173281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Calibri" pitchFamily="34" charset="0"/>
                        </a:rPr>
                        <a:t>FTP</a:t>
                      </a:r>
                      <a:endParaRPr lang="zh-TW" altLang="en-US" sz="16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latin typeface="Calibri" pitchFamily="34" charset="0"/>
                        </a:rPr>
                        <a:t>任何</a:t>
                      </a:r>
                      <a:endParaRPr lang="zh-TW" altLang="en-US" sz="14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Calibri" pitchFamily="34" charset="0"/>
                        </a:rPr>
                        <a:t>Unix</a:t>
                      </a:r>
                      <a:endParaRPr lang="zh-TW" altLang="en-US" sz="14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>
                          <a:latin typeface="Calibri" pitchFamily="34" charset="0"/>
                        </a:rPr>
                        <a:t>不可匿名；</a:t>
                      </a:r>
                      <a:r>
                        <a:rPr lang="en-US" altLang="zh-TW" sz="1400" dirty="0" smtClean="0">
                          <a:latin typeface="Calibri" pitchFamily="34" charset="0"/>
                        </a:rPr>
                        <a:t>ID/</a:t>
                      </a:r>
                      <a:r>
                        <a:rPr lang="zh-TW" altLang="en-US" sz="1400" dirty="0" smtClean="0">
                          <a:latin typeface="Calibri" pitchFamily="34" charset="0"/>
                        </a:rPr>
                        <a:t>密碼；</a:t>
                      </a:r>
                      <a:r>
                        <a:rPr lang="en-US" altLang="zh-TW" sz="1400" dirty="0" smtClean="0">
                          <a:latin typeface="Calibri" pitchFamily="34" charset="0"/>
                        </a:rPr>
                        <a:t>SSH</a:t>
                      </a:r>
                      <a:endParaRPr lang="zh-TW" altLang="en-US" sz="14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>
                          <a:latin typeface="Calibri" pitchFamily="34" charset="0"/>
                        </a:rPr>
                        <a:t>允許</a:t>
                      </a:r>
                      <a:endParaRPr lang="zh-TW" altLang="en-US" sz="14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>
                          <a:latin typeface="Calibri" pitchFamily="34" charset="0"/>
                        </a:rPr>
                        <a:t>使用者認證</a:t>
                      </a:r>
                      <a:endParaRPr lang="zh-TW" altLang="en-US" sz="1400" dirty="0">
                        <a:latin typeface="Calibri" pitchFamily="34" charset="0"/>
                      </a:endParaRPr>
                    </a:p>
                  </a:txBody>
                  <a:tcPr anchor="ctr"/>
                </a:tc>
              </a:tr>
              <a:tr h="223638">
                <a:tc vMerge="1">
                  <a:txBody>
                    <a:bodyPr/>
                    <a:lstStyle/>
                    <a:p>
                      <a:pPr algn="ctr"/>
                      <a:endParaRPr lang="zh-TW" altLang="en-US" sz="16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latin typeface="Calibri" pitchFamily="34" charset="0"/>
                        </a:rPr>
                        <a:t>任何</a:t>
                      </a:r>
                      <a:endParaRPr lang="zh-TW" altLang="en-US" sz="1400" b="1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Calibri" pitchFamily="34" charset="0"/>
                        </a:rPr>
                        <a:t>PC – TCP/IP</a:t>
                      </a:r>
                      <a:endParaRPr lang="zh-TW" altLang="en-US" sz="14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>
                          <a:latin typeface="Calibri" pitchFamily="34" charset="0"/>
                        </a:rPr>
                        <a:t>限客戶端；防毒</a:t>
                      </a:r>
                      <a:endParaRPr lang="zh-TW" altLang="en-US" sz="14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>
                          <a:latin typeface="Calibri" pitchFamily="34" charset="0"/>
                        </a:rPr>
                        <a:t>允許</a:t>
                      </a:r>
                      <a:endParaRPr lang="zh-TW" altLang="en-US" sz="14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>
                          <a:latin typeface="Calibri" pitchFamily="34" charset="0"/>
                        </a:rPr>
                        <a:t>使用者認證</a:t>
                      </a:r>
                      <a:endParaRPr lang="zh-TW" altLang="en-US" sz="1400" dirty="0">
                        <a:latin typeface="Calibri" pitchFamily="34" charset="0"/>
                      </a:endParaRPr>
                    </a:p>
                  </a:txBody>
                  <a:tcPr anchor="ctr"/>
                </a:tc>
              </a:tr>
              <a:tr h="294577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Calibri" pitchFamily="34" charset="0"/>
                        </a:rPr>
                        <a:t>TFTP</a:t>
                      </a:r>
                      <a:endParaRPr lang="zh-TW" altLang="en-US" sz="16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latin typeface="Calibri" pitchFamily="34" charset="0"/>
                        </a:rPr>
                        <a:t>任何</a:t>
                      </a:r>
                      <a:endParaRPr lang="zh-TW" altLang="en-US" sz="14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>
                          <a:latin typeface="Calibri" pitchFamily="34" charset="0"/>
                        </a:rPr>
                        <a:t>無磁碟之 </a:t>
                      </a:r>
                      <a:r>
                        <a:rPr lang="en-US" altLang="zh-TW" sz="1400" dirty="0" smtClean="0">
                          <a:latin typeface="Calibri" pitchFamily="34" charset="0"/>
                        </a:rPr>
                        <a:t>Unix</a:t>
                      </a:r>
                      <a:r>
                        <a:rPr lang="zh-TW" altLang="en-US" sz="1400" dirty="0" smtClean="0">
                          <a:latin typeface="Calibri" pitchFamily="34" charset="0"/>
                        </a:rPr>
                        <a:t> 伺服器</a:t>
                      </a:r>
                      <a:endParaRPr lang="zh-TW" altLang="en-US" sz="14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>
                          <a:latin typeface="Calibri" pitchFamily="34" charset="0"/>
                        </a:rPr>
                        <a:t>安全模式；只允許於有限的目錄</a:t>
                      </a:r>
                      <a:endParaRPr lang="zh-TW" altLang="en-US" sz="14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>
                          <a:latin typeface="Calibri" pitchFamily="34" charset="0"/>
                        </a:rPr>
                        <a:t>允許本地領域，拒絕其它</a:t>
                      </a:r>
                      <a:endParaRPr lang="zh-TW" altLang="en-US" sz="14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>
                          <a:latin typeface="Calibri" pitchFamily="34" charset="0"/>
                        </a:rPr>
                        <a:t>拒絕</a:t>
                      </a:r>
                      <a:endParaRPr lang="zh-TW" altLang="en-US" sz="1400" dirty="0">
                        <a:latin typeface="Calibri" pitchFamily="34" charset="0"/>
                      </a:endParaRPr>
                    </a:p>
                  </a:txBody>
                  <a:tcPr anchor="ctr"/>
                </a:tc>
              </a:tr>
              <a:tr h="173281">
                <a:tc vMerge="1">
                  <a:txBody>
                    <a:bodyPr/>
                    <a:lstStyle/>
                    <a:p>
                      <a:pPr algn="ctr"/>
                      <a:endParaRPr lang="zh-TW" altLang="en-US" sz="16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latin typeface="Calibri" pitchFamily="34" charset="0"/>
                        </a:rPr>
                        <a:t>任何</a:t>
                      </a:r>
                      <a:endParaRPr lang="zh-TW" altLang="en-US" sz="14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>
                          <a:latin typeface="Calibri" pitchFamily="34" charset="0"/>
                        </a:rPr>
                        <a:t>所有其它之 </a:t>
                      </a:r>
                      <a:r>
                        <a:rPr lang="en-US" altLang="zh-TW" sz="1400" dirty="0" smtClean="0">
                          <a:latin typeface="Calibri" pitchFamily="34" charset="0"/>
                        </a:rPr>
                        <a:t>Unix</a:t>
                      </a:r>
                      <a:endParaRPr lang="zh-TW" altLang="en-US" sz="14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>
                          <a:latin typeface="Calibri" pitchFamily="34" charset="0"/>
                        </a:rPr>
                        <a:t>關閉</a:t>
                      </a:r>
                      <a:endParaRPr lang="zh-TW" altLang="en-US" sz="14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>
                          <a:latin typeface="Calibri" pitchFamily="34" charset="0"/>
                        </a:rPr>
                        <a:t>拒絕</a:t>
                      </a:r>
                      <a:endParaRPr lang="zh-TW" altLang="en-US" sz="14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>
                          <a:latin typeface="Calibri" pitchFamily="34" charset="0"/>
                        </a:rPr>
                        <a:t>拒絕</a:t>
                      </a:r>
                      <a:endParaRPr lang="zh-TW" altLang="en-US" sz="1400" dirty="0">
                        <a:latin typeface="Calibri" pitchFamily="34" charset="0"/>
                      </a:endParaRPr>
                    </a:p>
                  </a:txBody>
                  <a:tcPr anchor="ctr"/>
                </a:tc>
              </a:tr>
              <a:tr h="173281">
                <a:tc vMerge="1">
                  <a:txBody>
                    <a:bodyPr/>
                    <a:lstStyle/>
                    <a:p>
                      <a:pPr algn="ctr"/>
                      <a:endParaRPr lang="zh-TW" altLang="en-US" sz="16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latin typeface="Calibri" pitchFamily="34" charset="0"/>
                        </a:rPr>
                        <a:t>任何</a:t>
                      </a:r>
                      <a:endParaRPr lang="zh-TW" altLang="en-US" sz="14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latin typeface="Calibri" pitchFamily="34" charset="0"/>
                        </a:rPr>
                        <a:t>PC – TCP/IP</a:t>
                      </a:r>
                      <a:endParaRPr lang="zh-TW" altLang="en-US" sz="1400" dirty="0" smtClean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>
                          <a:latin typeface="Calibri" pitchFamily="34" charset="0"/>
                        </a:rPr>
                        <a:t>關閉</a:t>
                      </a:r>
                      <a:endParaRPr lang="zh-TW" altLang="en-US" sz="14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>
                          <a:latin typeface="Calibri" pitchFamily="34" charset="0"/>
                        </a:rPr>
                        <a:t>拒絕</a:t>
                      </a:r>
                      <a:endParaRPr lang="zh-TW" altLang="en-US" sz="14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>
                          <a:latin typeface="Calibri" pitchFamily="34" charset="0"/>
                        </a:rPr>
                        <a:t>拒絕</a:t>
                      </a:r>
                      <a:endParaRPr lang="zh-TW" altLang="en-US" sz="1400" dirty="0">
                        <a:latin typeface="Calibri" pitchFamily="34" charset="0"/>
                      </a:endParaRPr>
                    </a:p>
                  </a:txBody>
                  <a:tcPr anchor="ctr"/>
                </a:tc>
              </a:tr>
              <a:tr h="173281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Calibri" pitchFamily="34" charset="0"/>
                        </a:rPr>
                        <a:t>Telnet</a:t>
                      </a:r>
                      <a:endParaRPr lang="zh-TW" altLang="en-US" sz="16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latin typeface="Calibri" pitchFamily="34" charset="0"/>
                        </a:rPr>
                        <a:t>任何</a:t>
                      </a:r>
                      <a:endParaRPr lang="zh-TW" altLang="en-US" sz="14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Calibri" pitchFamily="34" charset="0"/>
                        </a:rPr>
                        <a:t>Unix</a:t>
                      </a:r>
                      <a:endParaRPr lang="zh-TW" altLang="en-US" sz="14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Calibri" pitchFamily="34" charset="0"/>
                        </a:rPr>
                        <a:t>SSH</a:t>
                      </a:r>
                      <a:endParaRPr lang="zh-TW" altLang="en-US" sz="14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>
                          <a:latin typeface="Calibri" pitchFamily="34" charset="0"/>
                        </a:rPr>
                        <a:t>允許</a:t>
                      </a:r>
                      <a:endParaRPr lang="zh-TW" altLang="en-US" sz="14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>
                          <a:latin typeface="Calibri" pitchFamily="34" charset="0"/>
                        </a:rPr>
                        <a:t>使用者認證</a:t>
                      </a:r>
                      <a:endParaRPr lang="zh-TW" altLang="en-US" sz="1400" dirty="0">
                        <a:latin typeface="Calibri" pitchFamily="34" charset="0"/>
                      </a:endParaRPr>
                    </a:p>
                  </a:txBody>
                  <a:tcPr anchor="ctr"/>
                </a:tc>
              </a:tr>
              <a:tr h="173281">
                <a:tc vMerge="1">
                  <a:txBody>
                    <a:bodyPr/>
                    <a:lstStyle/>
                    <a:p>
                      <a:pPr algn="ctr"/>
                      <a:endParaRPr lang="zh-TW" altLang="en-US" sz="16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latin typeface="Calibri" pitchFamily="34" charset="0"/>
                        </a:rPr>
                        <a:t>任何</a:t>
                      </a:r>
                      <a:endParaRPr lang="zh-TW" altLang="en-US" sz="14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latin typeface="Calibri" pitchFamily="34" charset="0"/>
                        </a:rPr>
                        <a:t>PC – TCP/IP</a:t>
                      </a:r>
                      <a:endParaRPr lang="zh-TW" altLang="en-US" sz="1400" dirty="0" smtClean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>
                          <a:latin typeface="Calibri" pitchFamily="34" charset="0"/>
                        </a:rPr>
                        <a:t>限客戶端</a:t>
                      </a:r>
                      <a:endParaRPr lang="zh-TW" altLang="en-US" sz="14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>
                          <a:latin typeface="Calibri" pitchFamily="34" charset="0"/>
                        </a:rPr>
                        <a:t>允許</a:t>
                      </a:r>
                      <a:endParaRPr lang="zh-TW" altLang="en-US" sz="14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 smtClean="0">
                          <a:latin typeface="Calibri" pitchFamily="34" charset="0"/>
                        </a:rPr>
                        <a:t>使用者認證</a:t>
                      </a:r>
                    </a:p>
                  </a:txBody>
                  <a:tcPr anchor="ctr"/>
                </a:tc>
              </a:tr>
              <a:tr h="173281">
                <a:tc vMerge="1">
                  <a:txBody>
                    <a:bodyPr/>
                    <a:lstStyle/>
                    <a:p>
                      <a:pPr algn="ctr"/>
                      <a:endParaRPr lang="zh-TW" altLang="en-US" sz="16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latin typeface="Calibri" pitchFamily="34" charset="0"/>
                        </a:rPr>
                        <a:t>任何</a:t>
                      </a:r>
                      <a:endParaRPr lang="zh-TW" altLang="en-US" sz="14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>
                          <a:latin typeface="Calibri" pitchFamily="34" charset="0"/>
                        </a:rPr>
                        <a:t>路由器</a:t>
                      </a:r>
                      <a:r>
                        <a:rPr lang="en-US" altLang="zh-TW" sz="1400" dirty="0" smtClean="0">
                          <a:latin typeface="Calibri" pitchFamily="34" charset="0"/>
                        </a:rPr>
                        <a:t>/</a:t>
                      </a:r>
                      <a:r>
                        <a:rPr lang="zh-TW" altLang="en-US" sz="1400" dirty="0" smtClean="0">
                          <a:latin typeface="Calibri" pitchFamily="34" charset="0"/>
                        </a:rPr>
                        <a:t>防火牆</a:t>
                      </a:r>
                      <a:endParaRPr lang="zh-TW" altLang="en-US" sz="14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 smtClean="0">
                          <a:latin typeface="Calibri" pitchFamily="34" charset="0"/>
                        </a:rPr>
                        <a:t>雙密碼；代符認證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>
                          <a:latin typeface="Calibri" pitchFamily="34" charset="0"/>
                        </a:rPr>
                        <a:t>代符認證</a:t>
                      </a:r>
                      <a:endParaRPr lang="zh-TW" altLang="en-US" sz="14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>
                          <a:latin typeface="Calibri" pitchFamily="34" charset="0"/>
                        </a:rPr>
                        <a:t>拒絕</a:t>
                      </a:r>
                      <a:endParaRPr lang="zh-TW" altLang="en-US" sz="1400" dirty="0">
                        <a:latin typeface="Calibri" pitchFamily="34" charset="0"/>
                      </a:endParaRPr>
                    </a:p>
                  </a:txBody>
                  <a:tcPr anchor="ctr"/>
                </a:tc>
              </a:tr>
              <a:tr h="29457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Calibri" pitchFamily="34" charset="0"/>
                        </a:rPr>
                        <a:t>NFS</a:t>
                      </a:r>
                      <a:endParaRPr lang="zh-TW" altLang="en-US" sz="16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latin typeface="Calibri" pitchFamily="34" charset="0"/>
                        </a:rPr>
                        <a:t>任何</a:t>
                      </a:r>
                      <a:endParaRPr lang="zh-TW" altLang="en-US" sz="14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Calibri" pitchFamily="34" charset="0"/>
                        </a:rPr>
                        <a:t>Unix</a:t>
                      </a:r>
                      <a:endParaRPr lang="zh-TW" altLang="en-US" sz="14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>
                          <a:latin typeface="Calibri" pitchFamily="34" charset="0"/>
                        </a:rPr>
                        <a:t>限制輸出</a:t>
                      </a:r>
                      <a:endParaRPr lang="zh-TW" altLang="en-US" sz="14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>
                          <a:latin typeface="Calibri" pitchFamily="34" charset="0"/>
                        </a:rPr>
                        <a:t>拒絕，除非書面授權</a:t>
                      </a:r>
                      <a:endParaRPr lang="zh-TW" altLang="en-US" sz="14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>
                          <a:latin typeface="Calibri" pitchFamily="34" charset="0"/>
                        </a:rPr>
                        <a:t>拒絕</a:t>
                      </a:r>
                      <a:endParaRPr lang="zh-TW" altLang="en-US" sz="1400" dirty="0">
                        <a:latin typeface="Calibri" pitchFamily="34" charset="0"/>
                      </a:endParaRPr>
                    </a:p>
                  </a:txBody>
                  <a:tcPr anchor="ctr"/>
                </a:tc>
              </a:tr>
              <a:tr h="173281">
                <a:tc vMerge="1">
                  <a:txBody>
                    <a:bodyPr/>
                    <a:lstStyle/>
                    <a:p>
                      <a:pPr algn="ctr"/>
                      <a:endParaRPr lang="zh-TW" altLang="en-US" sz="16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latin typeface="Calibri" pitchFamily="34" charset="0"/>
                        </a:rPr>
                        <a:t>任何</a:t>
                      </a:r>
                      <a:endParaRPr lang="zh-TW" altLang="en-US" sz="1400" b="1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latin typeface="Calibri" pitchFamily="34" charset="0"/>
                        </a:rPr>
                        <a:t>PC – TCP/IP</a:t>
                      </a:r>
                      <a:endParaRPr lang="zh-TW" altLang="en-US" sz="1400" dirty="0" smtClean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 smtClean="0">
                          <a:latin typeface="Calibri" pitchFamily="34" charset="0"/>
                        </a:rPr>
                        <a:t>限客戶端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>
                          <a:latin typeface="Calibri" pitchFamily="34" charset="0"/>
                        </a:rPr>
                        <a:t>拒絕</a:t>
                      </a:r>
                      <a:endParaRPr lang="zh-TW" altLang="en-US" sz="14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>
                          <a:latin typeface="Calibri" pitchFamily="34" charset="0"/>
                        </a:rPr>
                        <a:t>拒絕</a:t>
                      </a:r>
                      <a:endParaRPr lang="zh-TW" altLang="en-US" sz="1400" dirty="0">
                        <a:latin typeface="Calibri" pitchFamily="34" charset="0"/>
                      </a:endParaRPr>
                    </a:p>
                  </a:txBody>
                  <a:tcPr anchor="ctr"/>
                </a:tc>
              </a:tr>
              <a:tr h="29457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Calibri" pitchFamily="34" charset="0"/>
                        </a:rPr>
                        <a:t>NetBIOS </a:t>
                      </a:r>
                      <a:endParaRPr lang="zh-TW" altLang="en-US" sz="16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latin typeface="Calibri" pitchFamily="34" charset="0"/>
                        </a:rPr>
                        <a:t>任何</a:t>
                      </a:r>
                      <a:endParaRPr lang="zh-TW" altLang="en-US" sz="14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Calibri" pitchFamily="34" charset="0"/>
                        </a:rPr>
                        <a:t>Windows </a:t>
                      </a:r>
                      <a:endParaRPr lang="zh-TW" altLang="en-US" sz="14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>
                          <a:latin typeface="Calibri" pitchFamily="34" charset="0"/>
                        </a:rPr>
                        <a:t>限制分享的存取</a:t>
                      </a:r>
                      <a:endParaRPr lang="zh-TW" altLang="en-US" sz="14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 smtClean="0">
                          <a:latin typeface="Calibri" pitchFamily="34" charset="0"/>
                        </a:rPr>
                        <a:t>允許本地領域，拒絕其它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>
                          <a:latin typeface="Calibri" pitchFamily="34" charset="0"/>
                        </a:rPr>
                        <a:t>拒絕</a:t>
                      </a:r>
                      <a:endParaRPr lang="zh-TW" altLang="en-US" sz="1400" dirty="0">
                        <a:latin typeface="Calibri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 smtClean="0"/>
              <a:t>應用資訊流矩陣範例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285720" y="1357298"/>
            <a:ext cx="8215370" cy="5500702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</a:pPr>
            <a:r>
              <a:rPr lang="zh-TW" altLang="en-US" sz="2000" dirty="0" smtClean="0"/>
              <a:t>對於外部進入的封包，防火牆的預設值 </a:t>
            </a:r>
            <a:r>
              <a:rPr lang="en-US" altLang="zh-TW" sz="2000" dirty="0" smtClean="0"/>
              <a:t>(default) </a:t>
            </a:r>
            <a:r>
              <a:rPr lang="zh-TW" altLang="en-US" sz="2000" dirty="0" smtClean="0"/>
              <a:t>應設為</a:t>
            </a:r>
            <a:r>
              <a:rPr lang="zh-TW" altLang="en-US" sz="2000" dirty="0" smtClean="0">
                <a:latin typeface="微軟正黑體"/>
                <a:ea typeface="微軟正黑體"/>
              </a:rPr>
              <a:t>「除了規則允許的，其餘拒絕」；而不是「除了規則拒絕的，其餘允許」。</a:t>
            </a:r>
            <a:endParaRPr lang="en-US" altLang="zh-TW" sz="2000" dirty="0" smtClean="0">
              <a:latin typeface="微軟正黑體"/>
              <a:ea typeface="微軟正黑體"/>
            </a:endParaRPr>
          </a:p>
          <a:p>
            <a:pPr>
              <a:spcBef>
                <a:spcPts val="800"/>
              </a:spcBef>
            </a:pPr>
            <a:r>
              <a:rPr lang="zh-TW" altLang="en-US" sz="2000" dirty="0" smtClean="0">
                <a:latin typeface="微軟正黑體"/>
                <a:ea typeface="微軟正黑體"/>
              </a:rPr>
              <a:t>防火牆規則應該拒絕以下種類的資訊流：</a:t>
            </a:r>
            <a:endParaRPr lang="en-US" altLang="zh-TW" sz="2000" dirty="0" smtClean="0">
              <a:latin typeface="微軟正黑體"/>
              <a:ea typeface="微軟正黑體"/>
            </a:endParaRPr>
          </a:p>
          <a:p>
            <a:pPr lvl="1">
              <a:spcBef>
                <a:spcPts val="800"/>
              </a:spcBef>
            </a:pPr>
            <a:r>
              <a:rPr lang="zh-TW" altLang="en-US" sz="1800" dirty="0" smtClean="0"/>
              <a:t>由不明外部系統所傳來的封包，目的位址是防火牆自己。這一類的封包常是對防火牆的探測或攻擊。</a:t>
            </a:r>
            <a:endParaRPr lang="en-US" altLang="zh-TW" sz="1800" dirty="0" smtClean="0"/>
          </a:p>
          <a:p>
            <a:pPr lvl="1">
              <a:spcBef>
                <a:spcPts val="800"/>
              </a:spcBef>
            </a:pPr>
            <a:r>
              <a:rPr lang="zh-TW" altLang="en-US" sz="1800" dirty="0" smtClean="0"/>
              <a:t>外部進入的封包，但來源位址卻標示為內部的位址。這種封包通常是某種欺騙的攻擊。</a:t>
            </a:r>
            <a:endParaRPr lang="en-US" altLang="zh-TW" sz="1800" dirty="0" smtClean="0"/>
          </a:p>
          <a:p>
            <a:pPr lvl="1">
              <a:spcBef>
                <a:spcPts val="800"/>
              </a:spcBef>
            </a:pPr>
            <a:r>
              <a:rPr lang="zh-TW" altLang="en-US" sz="1800" dirty="0" smtClean="0"/>
              <a:t>外部進入的 </a:t>
            </a:r>
            <a:r>
              <a:rPr lang="en-US" altLang="zh-TW" sz="1800" dirty="0" smtClean="0"/>
              <a:t>ICMP (Internet control message protocol)</a:t>
            </a:r>
            <a:r>
              <a:rPr lang="zh-TW" altLang="en-US" sz="1800" dirty="0" smtClean="0"/>
              <a:t> 例如 </a:t>
            </a:r>
            <a:r>
              <a:rPr lang="en-US" altLang="zh-TW" sz="1800" dirty="0" smtClean="0"/>
              <a:t>ping</a:t>
            </a:r>
            <a:r>
              <a:rPr lang="zh-TW" altLang="en-US" sz="1800" dirty="0" smtClean="0"/>
              <a:t>。由於 </a:t>
            </a:r>
            <a:r>
              <a:rPr lang="en-US" altLang="zh-TW" sz="1800" dirty="0" smtClean="0"/>
              <a:t>ICMP</a:t>
            </a:r>
            <a:r>
              <a:rPr lang="zh-TW" altLang="en-US" sz="1800" dirty="0" smtClean="0"/>
              <a:t> 會透露太多網路訊息，所由外部進入的 </a:t>
            </a:r>
            <a:r>
              <a:rPr lang="en-US" altLang="zh-TW" sz="1800" dirty="0" smtClean="0"/>
              <a:t>ICMP</a:t>
            </a:r>
            <a:r>
              <a:rPr lang="zh-TW" altLang="en-US" sz="1800" dirty="0" smtClean="0"/>
              <a:t> 應予阻擋。</a:t>
            </a:r>
            <a:endParaRPr lang="en-US" altLang="zh-TW" sz="1800" dirty="0" smtClean="0"/>
          </a:p>
          <a:p>
            <a:pPr lvl="1">
              <a:spcBef>
                <a:spcPts val="800"/>
              </a:spcBef>
            </a:pPr>
            <a:r>
              <a:rPr lang="zh-TW" altLang="en-US" sz="1800" dirty="0" smtClean="0"/>
              <a:t>由不明外部系統所傳來的 </a:t>
            </a:r>
            <a:r>
              <a:rPr lang="en-US" altLang="zh-TW" sz="1800" dirty="0" smtClean="0"/>
              <a:t>SNMP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(simple network management protocol)</a:t>
            </a:r>
            <a:r>
              <a:rPr lang="zh-TW" altLang="en-US" sz="1800" dirty="0" smtClean="0"/>
              <a:t>。這種封包很可能代表外部入侵者正在探測內部網路。</a:t>
            </a:r>
            <a:endParaRPr lang="en-US" altLang="zh-TW" sz="1800" dirty="0" smtClean="0"/>
          </a:p>
          <a:p>
            <a:pPr lvl="1">
              <a:spcBef>
                <a:spcPts val="800"/>
              </a:spcBef>
            </a:pPr>
            <a:r>
              <a:rPr lang="zh-TW" altLang="en-US" sz="1800" dirty="0" smtClean="0"/>
              <a:t>往內或往外的封包有任一位址為 </a:t>
            </a:r>
            <a:r>
              <a:rPr lang="en-US" altLang="zh-TW" sz="1800" dirty="0" smtClean="0"/>
              <a:t>0.0.0.0</a:t>
            </a:r>
            <a:r>
              <a:rPr lang="zh-TW" altLang="en-US" sz="1800" dirty="0" smtClean="0"/>
              <a:t> 者。有的作業系統對這個位址有特殊的定義，所以常被攻擊者利用。</a:t>
            </a:r>
            <a:endParaRPr lang="en-US" altLang="zh-TW" sz="1800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訂定防火牆規則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285720" y="2857496"/>
            <a:ext cx="8215370" cy="4000504"/>
          </a:xfrm>
        </p:spPr>
        <p:txBody>
          <a:bodyPr>
            <a:normAutofit/>
          </a:bodyPr>
          <a:lstStyle/>
          <a:p>
            <a:r>
              <a:rPr lang="zh-TW" altLang="en-US" sz="2000" dirty="0" smtClean="0"/>
              <a:t>防火牆一旦故障，內部網路門戶洞開，即使很短的時間都足以讓長期覬覦的駭客有可乘之機。</a:t>
            </a:r>
            <a:endParaRPr lang="en-US" altLang="zh-TW" sz="2000" dirty="0" smtClean="0"/>
          </a:p>
          <a:p>
            <a:r>
              <a:rPr lang="zh-TW" altLang="en-US" sz="2000" dirty="0" smtClean="0"/>
              <a:t>防火牆備援及故障復原的方法很多。一種是使用網路交換器，它持續監視使用中的防火牆，一旦故障就將所有的流量導入備援防火牆。通常交換器可以偽裝成它後面這兩個防火牆，所以當使用中防火牆故障時，交換到備援系統這個動作不影響進行中的會談。</a:t>
            </a:r>
            <a:endParaRPr lang="en-US" altLang="zh-TW" sz="2000" dirty="0" smtClean="0"/>
          </a:p>
          <a:p>
            <a:r>
              <a:rPr lang="zh-TW" altLang="en-US" sz="2000" dirty="0" smtClean="0"/>
              <a:t>另一種比較便宜的方法是當使用中的防火牆故障時，使用稱做</a:t>
            </a:r>
            <a:r>
              <a:rPr lang="zh-TW" altLang="en-US" sz="2000" dirty="0" smtClean="0">
                <a:ea typeface="微軟正黑體"/>
              </a:rPr>
              <a:t>「心跳 </a:t>
            </a:r>
            <a:r>
              <a:rPr lang="en-US" altLang="zh-TW" sz="2000" dirty="0" smtClean="0">
                <a:ea typeface="微軟正黑體"/>
              </a:rPr>
              <a:t>(heartbeat)</a:t>
            </a:r>
            <a:r>
              <a:rPr lang="zh-TW" altLang="en-US" sz="2000" dirty="0" smtClean="0">
                <a:ea typeface="微軟正黑體"/>
              </a:rPr>
              <a:t> 」的機制啟動備援防火牆。這種方法就無法避免進行中的會談會中斷。</a:t>
            </a:r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防火牆的故障復原策略</a:t>
            </a:r>
            <a:endParaRPr lang="zh-TW" altLang="en-US" dirty="0"/>
          </a:p>
        </p:txBody>
      </p:sp>
      <p:sp>
        <p:nvSpPr>
          <p:cNvPr id="5" name="框架 4"/>
          <p:cNvSpPr/>
          <p:nvPr/>
        </p:nvSpPr>
        <p:spPr>
          <a:xfrm>
            <a:off x="357158" y="1285860"/>
            <a:ext cx="8001056" cy="1428760"/>
          </a:xfrm>
          <a:prstGeom prst="frame">
            <a:avLst>
              <a:gd name="adj1" fmla="val 10766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 smtClean="0">
                <a:solidFill>
                  <a:schemeClr val="tx1"/>
                </a:solidFill>
                <a:latin typeface="Calibri" pitchFamily="34" charset="0"/>
              </a:rPr>
              <a:t>2000</a:t>
            </a:r>
            <a:r>
              <a:rPr lang="zh-TW" altLang="en-US" sz="2000" dirty="0" smtClean="0">
                <a:solidFill>
                  <a:schemeClr val="tx1"/>
                </a:solidFill>
                <a:latin typeface="Calibri" pitchFamily="34" charset="0"/>
              </a:rPr>
              <a:t>年九月，全球首屈一指的金融服務機構 </a:t>
            </a:r>
            <a:r>
              <a:rPr lang="en-US" altLang="zh-TW" sz="2000" dirty="0" smtClean="0">
                <a:solidFill>
                  <a:schemeClr val="tx1"/>
                </a:solidFill>
                <a:latin typeface="Calibri" pitchFamily="34" charset="0"/>
              </a:rPr>
              <a:t>Western Union </a:t>
            </a:r>
            <a:r>
              <a:rPr lang="zh-TW" altLang="en-US" sz="2000" dirty="0" smtClean="0">
                <a:solidFill>
                  <a:schemeClr val="tx1"/>
                </a:solidFill>
                <a:latin typeface="Calibri" pitchFamily="34" charset="0"/>
              </a:rPr>
              <a:t>關閉網站五天，因為遭到駭客入侵並盜走一萬五千筆信用卡資料。駭客利用系統維修時沒有防火牆的十五分鐘空檔入侵。</a:t>
            </a:r>
            <a:endParaRPr lang="en-US" altLang="zh-TW" sz="2000" dirty="0" smtClean="0">
              <a:solidFill>
                <a:schemeClr val="tx1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285720" y="1357298"/>
            <a:ext cx="8215370" cy="2000264"/>
          </a:xfrm>
        </p:spPr>
        <p:txBody>
          <a:bodyPr>
            <a:normAutofit/>
          </a:bodyPr>
          <a:lstStyle/>
          <a:p>
            <a:r>
              <a:rPr lang="zh-TW" altLang="en-US" sz="2000" dirty="0" smtClean="0"/>
              <a:t>應該阻擋以下類型的檔案進入網路及系統，尤其是以電子郵件的附件形態。這些檔案大多是可執行檔。</a:t>
            </a:r>
            <a:endParaRPr lang="en-US" altLang="zh-TW" sz="2000" dirty="0" smtClean="0"/>
          </a:p>
          <a:p>
            <a:pPr lvl="0"/>
            <a:r>
              <a:rPr lang="zh-TW" altLang="en-US" sz="2000" dirty="0" smtClean="0"/>
              <a:t>以下檔案類型的意義及特性可以參考以下網站：</a:t>
            </a:r>
            <a:endParaRPr lang="en-US" altLang="zh-TW" sz="2000" dirty="0" smtClean="0"/>
          </a:p>
          <a:p>
            <a:pPr lvl="0">
              <a:buNone/>
            </a:pPr>
            <a:r>
              <a:rPr lang="en-US" altLang="zh-TW" sz="2000" dirty="0" smtClean="0"/>
              <a:t>	http://www.file-extensions.org/</a:t>
            </a:r>
            <a:r>
              <a:rPr lang="zh-TW" altLang="en-US" sz="2000" dirty="0" smtClean="0"/>
              <a:t> </a:t>
            </a:r>
          </a:p>
          <a:p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應該拒絕的檔案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57158" y="3643314"/>
            <a:ext cx="8043036" cy="240065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 smtClean="0">
                <a:latin typeface="Calibri" pitchFamily="34" charset="0"/>
              </a:rPr>
              <a:t>.</a:t>
            </a:r>
            <a:r>
              <a:rPr lang="en-US" altLang="zh-TW" sz="2000" dirty="0" err="1" smtClean="0">
                <a:latin typeface="Calibri" pitchFamily="34" charset="0"/>
              </a:rPr>
              <a:t>ade</a:t>
            </a:r>
            <a:r>
              <a:rPr lang="en-US" altLang="zh-TW" sz="2000" dirty="0" smtClean="0">
                <a:latin typeface="Calibri" pitchFamily="34" charset="0"/>
              </a:rPr>
              <a:t>	.</a:t>
            </a:r>
            <a:r>
              <a:rPr lang="en-US" altLang="zh-TW" sz="2000" dirty="0" err="1" smtClean="0">
                <a:latin typeface="Calibri" pitchFamily="34" charset="0"/>
              </a:rPr>
              <a:t>cmd</a:t>
            </a:r>
            <a:r>
              <a:rPr lang="en-US" altLang="zh-TW" sz="2000" dirty="0" smtClean="0">
                <a:latin typeface="Calibri" pitchFamily="34" charset="0"/>
              </a:rPr>
              <a:t>	.</a:t>
            </a:r>
            <a:r>
              <a:rPr lang="en-US" altLang="zh-TW" sz="2000" dirty="0" err="1" smtClean="0">
                <a:latin typeface="Calibri" pitchFamily="34" charset="0"/>
              </a:rPr>
              <a:t>eml</a:t>
            </a:r>
            <a:r>
              <a:rPr lang="en-US" altLang="zh-TW" sz="2000" dirty="0" smtClean="0">
                <a:latin typeface="Calibri" pitchFamily="34" charset="0"/>
              </a:rPr>
              <a:t>	.ins	.</a:t>
            </a:r>
            <a:r>
              <a:rPr lang="en-US" altLang="zh-TW" sz="2000" dirty="0" err="1" smtClean="0">
                <a:latin typeface="Calibri" pitchFamily="34" charset="0"/>
              </a:rPr>
              <a:t>mdb</a:t>
            </a:r>
            <a:r>
              <a:rPr lang="en-US" altLang="zh-TW" sz="2000" dirty="0" smtClean="0">
                <a:latin typeface="Calibri" pitchFamily="34" charset="0"/>
              </a:rPr>
              <a:t>	.</a:t>
            </a:r>
            <a:r>
              <a:rPr lang="en-US" altLang="zh-TW" sz="2000" dirty="0" err="1" smtClean="0">
                <a:latin typeface="Calibri" pitchFamily="34" charset="0"/>
              </a:rPr>
              <a:t>mst</a:t>
            </a:r>
            <a:r>
              <a:rPr lang="en-US" altLang="zh-TW" sz="2000" dirty="0" smtClean="0">
                <a:latin typeface="Calibri" pitchFamily="34" charset="0"/>
              </a:rPr>
              <a:t>	.</a:t>
            </a:r>
            <a:r>
              <a:rPr lang="en-US" altLang="zh-TW" sz="2000" dirty="0" err="1" smtClean="0">
                <a:latin typeface="Calibri" pitchFamily="34" charset="0"/>
              </a:rPr>
              <a:t>reg</a:t>
            </a:r>
            <a:r>
              <a:rPr lang="en-US" altLang="zh-TW" sz="2000" dirty="0" smtClean="0">
                <a:latin typeface="Calibri" pitchFamily="34" charset="0"/>
              </a:rPr>
              <a:t>	.</a:t>
            </a:r>
            <a:r>
              <a:rPr lang="en-US" altLang="zh-TW" sz="2000" dirty="0" err="1" smtClean="0">
                <a:latin typeface="Calibri" pitchFamily="34" charset="0"/>
              </a:rPr>
              <a:t>url</a:t>
            </a:r>
            <a:r>
              <a:rPr lang="en-US" altLang="zh-TW" sz="2000" dirty="0" smtClean="0">
                <a:latin typeface="Calibri" pitchFamily="34" charset="0"/>
              </a:rPr>
              <a:t>	.</a:t>
            </a:r>
            <a:r>
              <a:rPr lang="en-US" altLang="zh-TW" sz="2000" dirty="0" err="1" smtClean="0">
                <a:latin typeface="Calibri" pitchFamily="34" charset="0"/>
              </a:rPr>
              <a:t>wsf</a:t>
            </a:r>
            <a:endParaRPr lang="en-US" altLang="zh-TW" sz="2000" dirty="0" smtClean="0">
              <a:latin typeface="Calibri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 smtClean="0">
                <a:latin typeface="Calibri" pitchFamily="34" charset="0"/>
              </a:rPr>
              <a:t>.</a:t>
            </a:r>
            <a:r>
              <a:rPr lang="en-US" altLang="zh-TW" sz="2000" dirty="0" err="1" smtClean="0">
                <a:latin typeface="Calibri" pitchFamily="34" charset="0"/>
              </a:rPr>
              <a:t>adp</a:t>
            </a:r>
            <a:r>
              <a:rPr lang="en-US" altLang="zh-TW" sz="2000" dirty="0" smtClean="0">
                <a:latin typeface="Calibri" pitchFamily="34" charset="0"/>
              </a:rPr>
              <a:t>	.com	.exe	.</a:t>
            </a:r>
            <a:r>
              <a:rPr lang="en-US" altLang="zh-TW" sz="2000" dirty="0" err="1" smtClean="0">
                <a:latin typeface="Calibri" pitchFamily="34" charset="0"/>
              </a:rPr>
              <a:t>isp</a:t>
            </a:r>
            <a:r>
              <a:rPr lang="en-US" altLang="zh-TW" sz="2000" dirty="0" smtClean="0">
                <a:latin typeface="Calibri" pitchFamily="34" charset="0"/>
              </a:rPr>
              <a:t>	.</a:t>
            </a:r>
            <a:r>
              <a:rPr lang="en-US" altLang="zh-TW" sz="2000" dirty="0" err="1" smtClean="0">
                <a:latin typeface="Calibri" pitchFamily="34" charset="0"/>
              </a:rPr>
              <a:t>mde</a:t>
            </a:r>
            <a:r>
              <a:rPr lang="en-US" altLang="zh-TW" sz="2000" dirty="0" smtClean="0">
                <a:latin typeface="Calibri" pitchFamily="34" charset="0"/>
              </a:rPr>
              <a:t>	.</a:t>
            </a:r>
            <a:r>
              <a:rPr lang="en-US" altLang="zh-TW" sz="2000" dirty="0" err="1" smtClean="0">
                <a:latin typeface="Calibri" pitchFamily="34" charset="0"/>
              </a:rPr>
              <a:t>pcd</a:t>
            </a:r>
            <a:r>
              <a:rPr lang="en-US" altLang="zh-TW" sz="2000" dirty="0" smtClean="0">
                <a:latin typeface="Calibri" pitchFamily="34" charset="0"/>
              </a:rPr>
              <a:t>	.</a:t>
            </a:r>
            <a:r>
              <a:rPr lang="en-US" altLang="zh-TW" sz="2000" dirty="0" err="1" smtClean="0">
                <a:latin typeface="Calibri" pitchFamily="34" charset="0"/>
              </a:rPr>
              <a:t>scr</a:t>
            </a:r>
            <a:r>
              <a:rPr lang="en-US" altLang="zh-TW" sz="2000" dirty="0" smtClean="0">
                <a:latin typeface="Calibri" pitchFamily="34" charset="0"/>
              </a:rPr>
              <a:t>	.</a:t>
            </a:r>
            <a:r>
              <a:rPr lang="en-US" altLang="zh-TW" sz="2000" dirty="0" err="1" smtClean="0">
                <a:latin typeface="Calibri" pitchFamily="34" charset="0"/>
              </a:rPr>
              <a:t>vb</a:t>
            </a:r>
            <a:r>
              <a:rPr lang="en-US" altLang="zh-TW" sz="2000" dirty="0" smtClean="0">
                <a:latin typeface="Calibri" pitchFamily="34" charset="0"/>
              </a:rPr>
              <a:t>	.</a:t>
            </a:r>
            <a:r>
              <a:rPr lang="en-US" altLang="zh-TW" sz="2000" dirty="0" err="1" smtClean="0">
                <a:latin typeface="Calibri" pitchFamily="34" charset="0"/>
              </a:rPr>
              <a:t>wsh</a:t>
            </a:r>
            <a:endParaRPr lang="en-US" altLang="zh-TW" sz="2000" dirty="0" smtClean="0">
              <a:latin typeface="Calibri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 smtClean="0">
                <a:latin typeface="Calibri" pitchFamily="34" charset="0"/>
              </a:rPr>
              <a:t>.bas	.</a:t>
            </a:r>
            <a:r>
              <a:rPr lang="en-US" altLang="zh-TW" sz="2000" dirty="0" err="1" smtClean="0">
                <a:latin typeface="Calibri" pitchFamily="34" charset="0"/>
              </a:rPr>
              <a:t>cpl</a:t>
            </a:r>
            <a:r>
              <a:rPr lang="en-US" altLang="zh-TW" sz="2000" dirty="0" smtClean="0">
                <a:latin typeface="Calibri" pitchFamily="34" charset="0"/>
              </a:rPr>
              <a:t>	.</a:t>
            </a:r>
            <a:r>
              <a:rPr lang="en-US" altLang="zh-TW" sz="2000" dirty="0" err="1" smtClean="0">
                <a:latin typeface="Calibri" pitchFamily="34" charset="0"/>
              </a:rPr>
              <a:t>hlp</a:t>
            </a:r>
            <a:r>
              <a:rPr lang="en-US" altLang="zh-TW" sz="2000" dirty="0" smtClean="0">
                <a:latin typeface="Calibri" pitchFamily="34" charset="0"/>
              </a:rPr>
              <a:t>	.</a:t>
            </a:r>
            <a:r>
              <a:rPr lang="en-US" altLang="zh-TW" sz="2000" dirty="0" err="1" smtClean="0">
                <a:latin typeface="Calibri" pitchFamily="34" charset="0"/>
              </a:rPr>
              <a:t>js</a:t>
            </a:r>
            <a:r>
              <a:rPr lang="en-US" altLang="zh-TW" sz="2000" dirty="0" smtClean="0">
                <a:latin typeface="Calibri" pitchFamily="34" charset="0"/>
              </a:rPr>
              <a:t>	.</a:t>
            </a:r>
            <a:r>
              <a:rPr lang="en-US" altLang="zh-TW" sz="2000" dirty="0" err="1" smtClean="0">
                <a:latin typeface="Calibri" pitchFamily="34" charset="0"/>
              </a:rPr>
              <a:t>msc</a:t>
            </a:r>
            <a:r>
              <a:rPr lang="en-US" altLang="zh-TW" sz="2000" dirty="0" smtClean="0">
                <a:latin typeface="Calibri" pitchFamily="34" charset="0"/>
              </a:rPr>
              <a:t>	.</a:t>
            </a:r>
            <a:r>
              <a:rPr lang="en-US" altLang="zh-TW" sz="2000" dirty="0" err="1" smtClean="0">
                <a:latin typeface="Calibri" pitchFamily="34" charset="0"/>
              </a:rPr>
              <a:t>pif</a:t>
            </a:r>
            <a:r>
              <a:rPr lang="en-US" altLang="zh-TW" sz="2000" dirty="0" smtClean="0">
                <a:latin typeface="Calibri" pitchFamily="34" charset="0"/>
              </a:rPr>
              <a:t>	.</a:t>
            </a:r>
            <a:r>
              <a:rPr lang="en-US" altLang="zh-TW" sz="2000" dirty="0" err="1" smtClean="0">
                <a:latin typeface="Calibri" pitchFamily="34" charset="0"/>
              </a:rPr>
              <a:t>sct</a:t>
            </a:r>
            <a:r>
              <a:rPr lang="en-US" altLang="zh-TW" sz="2000" dirty="0" smtClean="0">
                <a:latin typeface="Calibri" pitchFamily="34" charset="0"/>
              </a:rPr>
              <a:t>	.</a:t>
            </a:r>
            <a:r>
              <a:rPr lang="en-US" altLang="zh-TW" sz="2000" dirty="0" err="1" smtClean="0">
                <a:latin typeface="Calibri" pitchFamily="34" charset="0"/>
              </a:rPr>
              <a:t>vbe</a:t>
            </a:r>
            <a:endParaRPr lang="en-US" altLang="zh-TW" sz="2000" dirty="0" smtClean="0">
              <a:latin typeface="Calibri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 smtClean="0">
                <a:latin typeface="Calibri" pitchFamily="34" charset="0"/>
              </a:rPr>
              <a:t>.bat	.</a:t>
            </a:r>
            <a:r>
              <a:rPr lang="en-US" altLang="zh-TW" sz="2000" dirty="0" err="1" smtClean="0">
                <a:latin typeface="Calibri" pitchFamily="34" charset="0"/>
              </a:rPr>
              <a:t>crt</a:t>
            </a:r>
            <a:r>
              <a:rPr lang="en-US" altLang="zh-TW" sz="2000" dirty="0" smtClean="0">
                <a:latin typeface="Calibri" pitchFamily="34" charset="0"/>
              </a:rPr>
              <a:t>	.</a:t>
            </a:r>
            <a:r>
              <a:rPr lang="en-US" altLang="zh-TW" sz="2000" dirty="0" err="1" smtClean="0">
                <a:latin typeface="Calibri" pitchFamily="34" charset="0"/>
              </a:rPr>
              <a:t>hta</a:t>
            </a:r>
            <a:r>
              <a:rPr lang="en-US" altLang="zh-TW" sz="2000" dirty="0" smtClean="0">
                <a:latin typeface="Calibri" pitchFamily="34" charset="0"/>
              </a:rPr>
              <a:t>	.</a:t>
            </a:r>
            <a:r>
              <a:rPr lang="en-US" altLang="zh-TW" sz="2000" dirty="0" err="1" smtClean="0">
                <a:latin typeface="Calibri" pitchFamily="34" charset="0"/>
              </a:rPr>
              <a:t>jse</a:t>
            </a:r>
            <a:r>
              <a:rPr lang="en-US" altLang="zh-TW" sz="2000" dirty="0" smtClean="0">
                <a:latin typeface="Calibri" pitchFamily="34" charset="0"/>
              </a:rPr>
              <a:t>	.</a:t>
            </a:r>
            <a:r>
              <a:rPr lang="en-US" altLang="zh-TW" sz="2000" dirty="0" err="1" smtClean="0">
                <a:latin typeface="Calibri" pitchFamily="34" charset="0"/>
              </a:rPr>
              <a:t>msi</a:t>
            </a:r>
            <a:r>
              <a:rPr lang="en-US" altLang="zh-TW" sz="2000" dirty="0" smtClean="0">
                <a:latin typeface="Calibri" pitchFamily="34" charset="0"/>
              </a:rPr>
              <a:t>	.pl	.</a:t>
            </a:r>
            <a:r>
              <a:rPr lang="en-US" altLang="zh-TW" sz="2000" dirty="0" err="1" smtClean="0">
                <a:latin typeface="Calibri" pitchFamily="34" charset="0"/>
              </a:rPr>
              <a:t>scx</a:t>
            </a:r>
            <a:r>
              <a:rPr lang="en-US" altLang="zh-TW" sz="2000" dirty="0" smtClean="0">
                <a:latin typeface="Calibri" pitchFamily="34" charset="0"/>
              </a:rPr>
              <a:t>	.</a:t>
            </a:r>
            <a:r>
              <a:rPr lang="en-US" altLang="zh-TW" sz="2000" dirty="0" err="1" smtClean="0">
                <a:latin typeface="Calibri" pitchFamily="34" charset="0"/>
              </a:rPr>
              <a:t>vbs</a:t>
            </a:r>
            <a:endParaRPr lang="en-US" altLang="zh-TW" sz="2000" dirty="0" smtClean="0">
              <a:latin typeface="Calibri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 smtClean="0">
                <a:latin typeface="Calibri" pitchFamily="34" charset="0"/>
              </a:rPr>
              <a:t>.</a:t>
            </a:r>
            <a:r>
              <a:rPr lang="en-US" altLang="zh-TW" sz="2000" dirty="0" err="1" smtClean="0">
                <a:latin typeface="Calibri" pitchFamily="34" charset="0"/>
              </a:rPr>
              <a:t>chm</a:t>
            </a:r>
            <a:r>
              <a:rPr lang="en-US" altLang="zh-TW" sz="2000" dirty="0" smtClean="0">
                <a:latin typeface="Calibri" pitchFamily="34" charset="0"/>
              </a:rPr>
              <a:t>	.</a:t>
            </a:r>
            <a:r>
              <a:rPr lang="en-US" altLang="zh-TW" sz="2000" dirty="0" err="1" smtClean="0">
                <a:latin typeface="Calibri" pitchFamily="34" charset="0"/>
              </a:rPr>
              <a:t>dll</a:t>
            </a:r>
            <a:r>
              <a:rPr lang="en-US" altLang="zh-TW" sz="2000" dirty="0" smtClean="0">
                <a:latin typeface="Calibri" pitchFamily="34" charset="0"/>
              </a:rPr>
              <a:t>	.</a:t>
            </a:r>
            <a:r>
              <a:rPr lang="en-US" altLang="zh-TW" sz="2000" dirty="0" err="1" smtClean="0">
                <a:latin typeface="Calibri" pitchFamily="34" charset="0"/>
              </a:rPr>
              <a:t>inf</a:t>
            </a:r>
            <a:r>
              <a:rPr lang="en-US" altLang="zh-TW" sz="2000" dirty="0" smtClean="0">
                <a:latin typeface="Calibri" pitchFamily="34" charset="0"/>
              </a:rPr>
              <a:t>	.</a:t>
            </a:r>
            <a:r>
              <a:rPr lang="en-US" altLang="zh-TW" sz="2000" dirty="0" err="1" smtClean="0">
                <a:latin typeface="Calibri" pitchFamily="34" charset="0"/>
              </a:rPr>
              <a:t>lnk</a:t>
            </a:r>
            <a:r>
              <a:rPr lang="en-US" altLang="zh-TW" sz="2000" dirty="0" smtClean="0">
                <a:latin typeface="Calibri" pitchFamily="34" charset="0"/>
              </a:rPr>
              <a:t>	.</a:t>
            </a:r>
            <a:r>
              <a:rPr lang="en-US" altLang="zh-TW" sz="2000" dirty="0" err="1" smtClean="0">
                <a:latin typeface="Calibri" pitchFamily="34" charset="0"/>
              </a:rPr>
              <a:t>msp</a:t>
            </a:r>
            <a:r>
              <a:rPr lang="en-US" altLang="zh-TW" sz="2000" dirty="0" smtClean="0">
                <a:latin typeface="Calibri" pitchFamily="34" charset="0"/>
              </a:rPr>
              <a:t>	.pot	.</a:t>
            </a:r>
            <a:r>
              <a:rPr lang="en-US" altLang="zh-TW" sz="2000" dirty="0" err="1" smtClean="0">
                <a:latin typeface="Calibri" pitchFamily="34" charset="0"/>
              </a:rPr>
              <a:t>shs</a:t>
            </a:r>
            <a:r>
              <a:rPr lang="en-US" altLang="zh-TW" sz="2000" dirty="0" smtClean="0">
                <a:latin typeface="Calibri" pitchFamily="34" charset="0"/>
              </a:rPr>
              <a:t>	.wsc</a:t>
            </a:r>
            <a:endParaRPr lang="zh-TW" altLang="en-US" sz="20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285720" y="1357298"/>
            <a:ext cx="8215370" cy="5500702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zh-TW" altLang="en-US" sz="2000" dirty="0" smtClean="0"/>
              <a:t>如果防火牆架設在作業系統上，例如 </a:t>
            </a:r>
            <a:r>
              <a:rPr lang="en-US" altLang="zh-TW" sz="2000" dirty="0" smtClean="0"/>
              <a:t>Windows </a:t>
            </a:r>
            <a:r>
              <a:rPr lang="zh-TW" altLang="en-US" sz="2000" dirty="0" smtClean="0"/>
              <a:t>或 </a:t>
            </a:r>
            <a:r>
              <a:rPr lang="en-US" altLang="zh-TW" sz="2000" dirty="0" smtClean="0"/>
              <a:t>UNIX</a:t>
            </a:r>
            <a:r>
              <a:rPr lang="zh-TW" altLang="en-US" sz="2000" dirty="0" smtClean="0"/>
              <a:t>，則應注意：</a:t>
            </a:r>
            <a:endParaRPr lang="en-US" altLang="zh-TW" sz="2000" dirty="0" smtClean="0"/>
          </a:p>
          <a:p>
            <a:pPr lvl="1">
              <a:spcBef>
                <a:spcPts val="1200"/>
              </a:spcBef>
            </a:pPr>
            <a:r>
              <a:rPr lang="zh-TW" altLang="en-US" dirty="0" smtClean="0"/>
              <a:t>移除作業系統上非必要的應用程式。</a:t>
            </a:r>
            <a:endParaRPr lang="en-US" altLang="zh-TW" dirty="0" smtClean="0"/>
          </a:p>
          <a:p>
            <a:pPr lvl="1">
              <a:spcBef>
                <a:spcPts val="1200"/>
              </a:spcBef>
            </a:pPr>
            <a:r>
              <a:rPr lang="zh-TW" altLang="en-US" dirty="0" smtClean="0"/>
              <a:t>強化作業系統對攻擊的防禦能力。</a:t>
            </a:r>
            <a:endParaRPr lang="en-US" altLang="zh-TW" dirty="0" smtClean="0"/>
          </a:p>
          <a:p>
            <a:pPr lvl="1">
              <a:spcBef>
                <a:spcPts val="1200"/>
              </a:spcBef>
            </a:pPr>
            <a:r>
              <a:rPr lang="zh-TW" altLang="en-US" dirty="0" smtClean="0"/>
              <a:t>及時安裝作業系統的更新與補丁。</a:t>
            </a:r>
            <a:endParaRPr lang="en-US" altLang="zh-TW" dirty="0" smtClean="0"/>
          </a:p>
          <a:p>
            <a:pPr>
              <a:spcBef>
                <a:spcPts val="1200"/>
              </a:spcBef>
            </a:pPr>
            <a:r>
              <a:rPr lang="zh-TW" altLang="en-US" sz="2000" dirty="0" smtClean="0"/>
              <a:t>定時進行防火牆之備份 </a:t>
            </a:r>
            <a:r>
              <a:rPr lang="en-US" altLang="zh-TW" sz="2000" dirty="0" smtClean="0"/>
              <a:t>(backup)</a:t>
            </a:r>
            <a:r>
              <a:rPr lang="zh-TW" altLang="en-US" sz="2000" dirty="0" smtClean="0"/>
              <a:t>，應使用防火牆內建的機制將備份儲存在磁帶等媒體上。專做集中備份的伺服器並不適合用來備份防火牆，以免產生網路安全漏洞。</a:t>
            </a:r>
            <a:endParaRPr lang="en-US" altLang="zh-TW" sz="2000" dirty="0" smtClean="0"/>
          </a:p>
          <a:p>
            <a:pPr>
              <a:spcBef>
                <a:spcPts val="1200"/>
              </a:spcBef>
            </a:pPr>
            <a:r>
              <a:rPr lang="zh-TW" altLang="en-US" sz="2000" dirty="0" smtClean="0"/>
              <a:t>防火牆要能記錄各種資訊安全活動，管理員應每天檢視記錄。防火牆及入侵偵測系統應使用 </a:t>
            </a:r>
            <a:r>
              <a:rPr lang="en-US" altLang="zh-TW" sz="2000" dirty="0" smtClean="0"/>
              <a:t>NTP</a:t>
            </a:r>
            <a:r>
              <a:rPr lang="zh-TW" altLang="en-US" sz="2000" dirty="0" smtClean="0"/>
              <a:t> 等時間同步機制，藉由同步記錄可以還原</a:t>
            </a:r>
            <a:r>
              <a:rPr lang="zh-TW" altLang="en-US" sz="2000" dirty="0" smtClean="0">
                <a:ea typeface="微軟正黑體"/>
              </a:rPr>
              <a:t>資訊安全事件的發生狀況。</a:t>
            </a:r>
            <a:endParaRPr lang="en-US" altLang="zh-TW" sz="2000" dirty="0" smtClean="0">
              <a:ea typeface="微軟正黑體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防火牆管理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285720" y="1357298"/>
            <a:ext cx="4286280" cy="5098438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zh-TW" altLang="en-US" sz="2000" dirty="0" smtClean="0"/>
              <a:t>防火牆 </a:t>
            </a:r>
            <a:r>
              <a:rPr lang="en-US" altLang="zh-TW" sz="2000" dirty="0" smtClean="0"/>
              <a:t>(firewall) </a:t>
            </a:r>
            <a:r>
              <a:rPr lang="zh-TW" altLang="en-US" sz="2000" dirty="0" smtClean="0"/>
              <a:t>是一個元件，能夠藉著過濾進入或流出的資訊來執行資訊安全的管理政策。它依據一組設定的規則來決定該資訊應被放行或是予以阻擋。</a:t>
            </a:r>
            <a:endParaRPr lang="en-US" altLang="zh-TW" sz="2000" dirty="0" smtClean="0"/>
          </a:p>
          <a:p>
            <a:pPr>
              <a:spcBef>
                <a:spcPts val="1200"/>
              </a:spcBef>
            </a:pPr>
            <a:r>
              <a:rPr lang="zh-TW" altLang="en-US" sz="2000" dirty="0" smtClean="0"/>
              <a:t>防火牆技術已相當成熟，它可以和其它防火牆或是入侵偵測系統 </a:t>
            </a:r>
            <a:r>
              <a:rPr lang="en-US" altLang="zh-TW" sz="2000" dirty="0" smtClean="0"/>
              <a:t>(IDS) </a:t>
            </a:r>
            <a:r>
              <a:rPr lang="zh-TW" altLang="en-US" sz="2000" dirty="0" smtClean="0"/>
              <a:t>協調，可以檢查郵件或網站的病毒和惡意程式，家庭用戶也可以藉由作業系統中的個人防火牆，比較安全地連接網際網路。</a:t>
            </a:r>
            <a:endParaRPr lang="en-US" altLang="zh-TW" sz="2000" dirty="0" smtClean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築起防火牆</a:t>
            </a:r>
            <a:endParaRPr lang="zh-TW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53491" y="2276872"/>
            <a:ext cx="3631684" cy="2723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zh-TW" altLang="en-US" sz="2000" dirty="0" smtClean="0"/>
              <a:t>防火牆的功用是保護一個網點 </a:t>
            </a:r>
            <a:r>
              <a:rPr lang="en-US" altLang="zh-TW" sz="2000" dirty="0" smtClean="0"/>
              <a:t>(site)</a:t>
            </a:r>
            <a:r>
              <a:rPr lang="zh-TW" altLang="en-US" sz="2000" dirty="0" smtClean="0"/>
              <a:t>，使它在 </a:t>
            </a:r>
            <a:r>
              <a:rPr lang="en-US" altLang="zh-TW" sz="2000" dirty="0" smtClean="0"/>
              <a:t>TCP/IP</a:t>
            </a:r>
            <a:r>
              <a:rPr lang="zh-TW" altLang="en-US" sz="2000" dirty="0" smtClean="0"/>
              <a:t> 上的弱點不會遭人利用。另外它可以區隔安全性或安全需求不同的區域，例如網站伺服器和它的資料庫 </a:t>
            </a:r>
            <a:r>
              <a:rPr lang="en-US" altLang="zh-TW" sz="2000" dirty="0" smtClean="0"/>
              <a:t>(</a:t>
            </a:r>
            <a:r>
              <a:rPr lang="zh-TW" altLang="en-US" sz="2000" dirty="0" smtClean="0"/>
              <a:t>對外</a:t>
            </a:r>
            <a:r>
              <a:rPr lang="en-US" altLang="zh-TW" sz="2000" dirty="0" smtClean="0"/>
              <a:t>)</a:t>
            </a:r>
            <a:r>
              <a:rPr lang="zh-TW" altLang="en-US" sz="2000" dirty="0" smtClean="0"/>
              <a:t> 與組織內部資訊系統 </a:t>
            </a:r>
            <a:r>
              <a:rPr lang="en-US" altLang="zh-TW" sz="2000" dirty="0" smtClean="0"/>
              <a:t>(</a:t>
            </a:r>
            <a:r>
              <a:rPr lang="zh-TW" altLang="en-US" sz="2000" dirty="0" smtClean="0"/>
              <a:t>不對外</a:t>
            </a:r>
            <a:r>
              <a:rPr lang="en-US" altLang="zh-TW" sz="2000" dirty="0" smtClean="0"/>
              <a:t>)</a:t>
            </a:r>
            <a:r>
              <a:rPr lang="zh-TW" altLang="en-US" sz="2000" dirty="0" smtClean="0"/>
              <a:t> 之間就可以用防火牆做區隔。也可以用防火牆來區隔組織內不同的部門，例如財務部的資料敏感，就單獨加一道防火牆。</a:t>
            </a:r>
            <a:endParaRPr lang="en-US" altLang="zh-TW" sz="2000" dirty="0" smtClean="0"/>
          </a:p>
          <a:p>
            <a:pPr>
              <a:spcBef>
                <a:spcPts val="1200"/>
              </a:spcBef>
            </a:pPr>
            <a:r>
              <a:rPr lang="zh-TW" altLang="en-US" sz="2000" dirty="0" smtClean="0"/>
              <a:t>防火牆的種類很多，從簡單地過濾 </a:t>
            </a:r>
            <a:r>
              <a:rPr lang="en-US" altLang="zh-TW" sz="2000" dirty="0" smtClean="0"/>
              <a:t>IP</a:t>
            </a:r>
            <a:r>
              <a:rPr lang="zh-TW" altLang="en-US" sz="2000" dirty="0" smtClean="0"/>
              <a:t> 封包的邊界路由器 </a:t>
            </a:r>
            <a:r>
              <a:rPr lang="en-US" altLang="zh-TW" sz="2000" dirty="0" smtClean="0"/>
              <a:t>(boundary routers)</a:t>
            </a:r>
            <a:r>
              <a:rPr lang="zh-TW" altLang="en-US" sz="2000" dirty="0" smtClean="0"/>
              <a:t>，到較複雜可以過濾資訊內容的產品，不一而足。選擇防火牆的考慮因素包括：網點的大小、資訊流量的大小、系統與資料的敏感性、以及組織所需要的應用。</a:t>
            </a:r>
            <a:endParaRPr lang="en-US" altLang="zh-TW" sz="2000" dirty="0" smtClean="0"/>
          </a:p>
          <a:p>
            <a:pPr>
              <a:spcBef>
                <a:spcPts val="1200"/>
              </a:spcBef>
            </a:pPr>
            <a:r>
              <a:rPr lang="zh-TW" altLang="en-US" sz="2000" dirty="0" smtClean="0"/>
              <a:t>防火牆的功能差別很大，即使同一類型的產品也有很大的功能與價格的落差。通常我們會在組織網路的邊界使用具備進出控制能力的路由器；然後在路由器的後方裝置功能較複雜的防火牆。</a:t>
            </a:r>
            <a:endParaRPr lang="en-US" altLang="zh-TW" sz="2000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防火牆簡介 </a:t>
            </a:r>
            <a:r>
              <a:rPr lang="en-US" altLang="zh-TW" dirty="0" smtClean="0"/>
              <a:t>(I)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285720" y="1357298"/>
            <a:ext cx="7958688" cy="5500702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zh-TW" altLang="en-US" sz="2000" dirty="0" smtClean="0"/>
              <a:t>許多相關的元件可以組織成一個防火牆環境，例如：</a:t>
            </a:r>
            <a:endParaRPr lang="en-US" altLang="zh-TW" sz="2000" dirty="0" smtClean="0"/>
          </a:p>
          <a:p>
            <a:pPr lvl="1">
              <a:spcBef>
                <a:spcPts val="1200"/>
              </a:spcBef>
            </a:pPr>
            <a:r>
              <a:rPr lang="zh-TW" altLang="en-US" dirty="0" smtClean="0"/>
              <a:t>一個網點架設邊界路由器，以較簡單的方式過濾並阻擋不受歡迎的資訊流入，過濾的方法可能只是拒絕某些 </a:t>
            </a:r>
            <a:r>
              <a:rPr lang="en-US" altLang="zh-TW" dirty="0" smtClean="0"/>
              <a:t>IP</a:t>
            </a:r>
            <a:r>
              <a:rPr lang="zh-TW" altLang="en-US" dirty="0" smtClean="0"/>
              <a:t> 位址傳送過來的所有封包。</a:t>
            </a:r>
            <a:endParaRPr lang="en-US" altLang="zh-TW" dirty="0" smtClean="0"/>
          </a:p>
          <a:p>
            <a:pPr lvl="1">
              <a:spcBef>
                <a:spcPts val="1200"/>
              </a:spcBef>
            </a:pPr>
            <a:r>
              <a:rPr lang="zh-TW" altLang="en-US" dirty="0" smtClean="0"/>
              <a:t>路由器的後方裝置防火牆，可以做封包內容的過濾。</a:t>
            </a:r>
            <a:endParaRPr lang="en-US" altLang="zh-TW" dirty="0" smtClean="0"/>
          </a:p>
          <a:p>
            <a:pPr lvl="1">
              <a:spcBef>
                <a:spcPts val="1200"/>
              </a:spcBef>
            </a:pPr>
            <a:r>
              <a:rPr lang="zh-TW" altLang="en-US" dirty="0" smtClean="0"/>
              <a:t>另外有 </a:t>
            </a:r>
            <a:r>
              <a:rPr lang="en-US" altLang="zh-TW" dirty="0" smtClean="0"/>
              <a:t>IDS</a:t>
            </a:r>
            <a:r>
              <a:rPr lang="zh-TW" altLang="en-US" dirty="0" smtClean="0"/>
              <a:t> 連接受保護的網路。</a:t>
            </a:r>
            <a:endParaRPr lang="en-US" altLang="zh-TW" dirty="0" smtClean="0"/>
          </a:p>
          <a:p>
            <a:pPr lvl="1">
              <a:spcBef>
                <a:spcPts val="1200"/>
              </a:spcBef>
            </a:pPr>
            <a:r>
              <a:rPr lang="zh-TW" altLang="en-US" dirty="0" smtClean="0"/>
              <a:t>為了提供安全的遠端存取，防火牆可能與 </a:t>
            </a:r>
            <a:r>
              <a:rPr lang="en-US" altLang="zh-TW" dirty="0" smtClean="0"/>
              <a:t>VPN</a:t>
            </a:r>
            <a:r>
              <a:rPr lang="zh-TW" altLang="en-US" dirty="0" smtClean="0"/>
              <a:t> 整合，使資訊流可以加密的方式上網際網路。</a:t>
            </a:r>
            <a:endParaRPr lang="en-US" altLang="zh-TW" dirty="0" smtClean="0"/>
          </a:p>
          <a:p>
            <a:pPr>
              <a:spcBef>
                <a:spcPts val="1200"/>
              </a:spcBef>
            </a:pPr>
            <a:r>
              <a:rPr lang="zh-TW" altLang="en-US" sz="2000" dirty="0" smtClean="0"/>
              <a:t>防火牆本身也可能是受攻擊的目標，因此要正確的設定並下載需要的補丁。組織應該加強防禦縱深 </a:t>
            </a:r>
            <a:r>
              <a:rPr lang="en-US" altLang="zh-TW" sz="2000" dirty="0" smtClean="0"/>
              <a:t>(defense in depth)</a:t>
            </a:r>
            <a:r>
              <a:rPr lang="zh-TW" altLang="en-US" sz="2000" dirty="0" smtClean="0"/>
              <a:t>，網路可以使用多層不同形態的防火牆與其它安全系統。</a:t>
            </a:r>
            <a:endParaRPr lang="en-US" altLang="zh-TW" sz="2000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防火牆簡介 </a:t>
            </a:r>
            <a:r>
              <a:rPr lang="en-US" altLang="zh-TW" dirty="0" smtClean="0"/>
              <a:t>(II)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防火牆與 </a:t>
            </a:r>
            <a:r>
              <a:rPr lang="en-US" altLang="zh-TW" dirty="0" smtClean="0"/>
              <a:t>OSI</a:t>
            </a:r>
            <a:r>
              <a:rPr lang="zh-TW" altLang="en-US" dirty="0" smtClean="0"/>
              <a:t> 模型</a:t>
            </a:r>
            <a:endParaRPr lang="zh-TW" altLang="en-US" dirty="0"/>
          </a:p>
        </p:txBody>
      </p:sp>
      <p:sp>
        <p:nvSpPr>
          <p:cNvPr id="5" name="圓柱 4"/>
          <p:cNvSpPr/>
          <p:nvPr/>
        </p:nvSpPr>
        <p:spPr>
          <a:xfrm>
            <a:off x="6286512" y="5342436"/>
            <a:ext cx="2000264" cy="714380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實體層</a:t>
            </a:r>
            <a:endParaRPr lang="zh-TW" altLang="en-US" dirty="0"/>
          </a:p>
        </p:txBody>
      </p:sp>
      <p:sp>
        <p:nvSpPr>
          <p:cNvPr id="6" name="圓柱 5"/>
          <p:cNvSpPr/>
          <p:nvPr/>
        </p:nvSpPr>
        <p:spPr>
          <a:xfrm>
            <a:off x="6286512" y="4699494"/>
            <a:ext cx="2000264" cy="71438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資料連結層</a:t>
            </a:r>
            <a:endParaRPr lang="zh-TW" altLang="en-US" dirty="0"/>
          </a:p>
        </p:txBody>
      </p:sp>
      <p:sp>
        <p:nvSpPr>
          <p:cNvPr id="7" name="圓柱 6"/>
          <p:cNvSpPr/>
          <p:nvPr/>
        </p:nvSpPr>
        <p:spPr>
          <a:xfrm>
            <a:off x="6286512" y="4056552"/>
            <a:ext cx="2000264" cy="71438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網路層</a:t>
            </a:r>
            <a:endParaRPr lang="zh-TW" altLang="en-US" dirty="0"/>
          </a:p>
        </p:txBody>
      </p:sp>
      <p:sp>
        <p:nvSpPr>
          <p:cNvPr id="8" name="圓柱 7"/>
          <p:cNvSpPr/>
          <p:nvPr/>
        </p:nvSpPr>
        <p:spPr>
          <a:xfrm>
            <a:off x="6286512" y="3413610"/>
            <a:ext cx="2000264" cy="71438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傳輸層</a:t>
            </a:r>
            <a:endParaRPr lang="zh-TW" altLang="en-US" dirty="0"/>
          </a:p>
        </p:txBody>
      </p:sp>
      <p:sp>
        <p:nvSpPr>
          <p:cNvPr id="9" name="圓柱 8"/>
          <p:cNvSpPr/>
          <p:nvPr/>
        </p:nvSpPr>
        <p:spPr>
          <a:xfrm>
            <a:off x="6286512" y="2770668"/>
            <a:ext cx="2000264" cy="714380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會談層</a:t>
            </a:r>
            <a:endParaRPr lang="zh-TW" altLang="en-US" dirty="0"/>
          </a:p>
        </p:txBody>
      </p:sp>
      <p:sp>
        <p:nvSpPr>
          <p:cNvPr id="10" name="圓柱 9"/>
          <p:cNvSpPr/>
          <p:nvPr/>
        </p:nvSpPr>
        <p:spPr>
          <a:xfrm>
            <a:off x="6286512" y="2127726"/>
            <a:ext cx="2000264" cy="714380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展現層</a:t>
            </a:r>
            <a:endParaRPr lang="zh-TW" altLang="en-US" dirty="0"/>
          </a:p>
        </p:txBody>
      </p:sp>
      <p:sp>
        <p:nvSpPr>
          <p:cNvPr id="11" name="圓柱 10"/>
          <p:cNvSpPr/>
          <p:nvPr/>
        </p:nvSpPr>
        <p:spPr>
          <a:xfrm>
            <a:off x="6286512" y="1484784"/>
            <a:ext cx="2000264" cy="71438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應用層</a:t>
            </a:r>
            <a:endParaRPr lang="zh-TW" altLang="en-US" dirty="0"/>
          </a:p>
        </p:txBody>
      </p:sp>
      <p:sp>
        <p:nvSpPr>
          <p:cNvPr id="17" name="內容版面配置區 4"/>
          <p:cNvSpPr>
            <a:spLocks noGrp="1"/>
          </p:cNvSpPr>
          <p:nvPr>
            <p:ph idx="1"/>
          </p:nvPr>
        </p:nvSpPr>
        <p:spPr>
          <a:xfrm>
            <a:off x="285720" y="1357298"/>
            <a:ext cx="5582424" cy="5286412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zh-TW" altLang="en-US" sz="2000" dirty="0" smtClean="0"/>
              <a:t>防火牆的種類可以用第十章介紹的網路 </a:t>
            </a:r>
            <a:r>
              <a:rPr lang="en-US" altLang="zh-TW" sz="2000" dirty="0" smtClean="0"/>
              <a:t>OSI</a:t>
            </a:r>
            <a:r>
              <a:rPr lang="zh-TW" altLang="en-US" sz="2000" dirty="0" smtClean="0"/>
              <a:t> 模型來瞭解，各類防火牆使用到以下幾層：</a:t>
            </a:r>
            <a:endParaRPr lang="en-US" altLang="zh-TW" sz="2000" dirty="0" smtClean="0"/>
          </a:p>
          <a:p>
            <a:pPr lvl="1">
              <a:spcBef>
                <a:spcPts val="1200"/>
              </a:spcBef>
            </a:pPr>
            <a:r>
              <a:rPr lang="zh-TW" altLang="en-US" dirty="0" smtClean="0"/>
              <a:t>資料連結層 </a:t>
            </a:r>
            <a:r>
              <a:rPr lang="en-US" altLang="zh-TW" dirty="0" smtClean="0"/>
              <a:t>(L2)</a:t>
            </a:r>
            <a:r>
              <a:rPr lang="zh-TW" altLang="en-US" dirty="0" smtClean="0"/>
              <a:t> 負責乙太網路的 </a:t>
            </a:r>
            <a:r>
              <a:rPr lang="en-US" altLang="zh-TW" dirty="0" smtClean="0"/>
              <a:t>MAC</a:t>
            </a:r>
            <a:r>
              <a:rPr lang="zh-TW" altLang="en-US" dirty="0" smtClean="0"/>
              <a:t> 位址。</a:t>
            </a:r>
            <a:endParaRPr lang="en-US" altLang="zh-TW" dirty="0" smtClean="0"/>
          </a:p>
          <a:p>
            <a:pPr lvl="1">
              <a:spcBef>
                <a:spcPts val="1200"/>
              </a:spcBef>
            </a:pPr>
            <a:r>
              <a:rPr lang="zh-TW" altLang="en-US" dirty="0" smtClean="0"/>
              <a:t>網路層 </a:t>
            </a:r>
            <a:r>
              <a:rPr lang="en-US" altLang="zh-TW" dirty="0" smtClean="0"/>
              <a:t>(L3)</a:t>
            </a:r>
            <a:r>
              <a:rPr lang="zh-TW" altLang="en-US" dirty="0" smtClean="0"/>
              <a:t> 負責 </a:t>
            </a:r>
            <a:r>
              <a:rPr lang="en-US" altLang="zh-TW" dirty="0" smtClean="0"/>
              <a:t>IP</a:t>
            </a:r>
            <a:r>
              <a:rPr lang="zh-TW" altLang="en-US" dirty="0" smtClean="0"/>
              <a:t> 位址。</a:t>
            </a:r>
            <a:endParaRPr lang="en-US" altLang="zh-TW" dirty="0" smtClean="0"/>
          </a:p>
          <a:p>
            <a:pPr lvl="1">
              <a:spcBef>
                <a:spcPts val="1200"/>
              </a:spcBef>
            </a:pPr>
            <a:r>
              <a:rPr lang="zh-TW" altLang="en-US" dirty="0" smtClean="0"/>
              <a:t>傳輸層 </a:t>
            </a:r>
            <a:r>
              <a:rPr lang="en-US" altLang="zh-TW" dirty="0" smtClean="0"/>
              <a:t>(L4)</a:t>
            </a:r>
            <a:r>
              <a:rPr lang="zh-TW" altLang="en-US" dirty="0" smtClean="0"/>
              <a:t> 負責 </a:t>
            </a:r>
            <a:r>
              <a:rPr lang="en-US" altLang="zh-TW" dirty="0" smtClean="0"/>
              <a:t>TCP</a:t>
            </a:r>
            <a:r>
              <a:rPr lang="zh-TW" altLang="en-US" dirty="0" smtClean="0"/>
              <a:t> 的會談身分。</a:t>
            </a:r>
            <a:endParaRPr lang="en-US" altLang="zh-TW" dirty="0" smtClean="0"/>
          </a:p>
          <a:p>
            <a:pPr lvl="1">
              <a:spcBef>
                <a:spcPts val="1200"/>
              </a:spcBef>
            </a:pPr>
            <a:r>
              <a:rPr lang="zh-TW" altLang="en-US" dirty="0" smtClean="0"/>
              <a:t>應用層 </a:t>
            </a:r>
            <a:r>
              <a:rPr lang="en-US" altLang="zh-TW" dirty="0" smtClean="0"/>
              <a:t>(L7)</a:t>
            </a:r>
            <a:r>
              <a:rPr lang="zh-TW" altLang="en-US" dirty="0" smtClean="0"/>
              <a:t> 負責使用者的應用如電子郵件等。</a:t>
            </a:r>
            <a:endParaRPr lang="en-US" altLang="zh-TW" dirty="0" smtClean="0"/>
          </a:p>
          <a:p>
            <a:pPr>
              <a:spcBef>
                <a:spcPts val="1200"/>
              </a:spcBef>
            </a:pPr>
            <a:r>
              <a:rPr lang="zh-TW" altLang="en-US" sz="2000" dirty="0" smtClean="0"/>
              <a:t>只在 </a:t>
            </a:r>
            <a:r>
              <a:rPr lang="en-US" altLang="zh-TW" sz="2000" dirty="0" smtClean="0"/>
              <a:t>L2 </a:t>
            </a:r>
            <a:r>
              <a:rPr lang="zh-TW" altLang="en-US" sz="2000" dirty="0" smtClean="0"/>
              <a:t>及 </a:t>
            </a:r>
            <a:r>
              <a:rPr lang="en-US" altLang="zh-TW" sz="2000" dirty="0" smtClean="0"/>
              <a:t>L3</a:t>
            </a:r>
            <a:r>
              <a:rPr lang="zh-TW" altLang="en-US" sz="2000" dirty="0" smtClean="0"/>
              <a:t> 運作的防火牆通常不會識別任何特定使用者；但較高級的應用代理閘道防火牆就可以進行使用者認證，並記錄特定使用者的網路活動。</a:t>
            </a:r>
            <a:endParaRPr lang="en-US" altLang="zh-TW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285720" y="1357298"/>
            <a:ext cx="6500858" cy="509843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zh-TW" altLang="en-US" sz="2000" dirty="0" smtClean="0"/>
              <a:t>最基本的防火牆是封包過濾器 </a:t>
            </a:r>
            <a:r>
              <a:rPr lang="en-US" altLang="zh-TW" sz="2000" dirty="0" smtClean="0"/>
              <a:t>(packet filter)</a:t>
            </a:r>
            <a:r>
              <a:rPr lang="zh-TW" altLang="en-US" sz="2000" dirty="0" smtClean="0"/>
              <a:t>，它可被視為一個能針對系統位址做存取控制的路由器。</a:t>
            </a:r>
            <a:endParaRPr lang="en-US" altLang="zh-TW" sz="2000" dirty="0" smtClean="0"/>
          </a:p>
          <a:p>
            <a:pPr>
              <a:spcBef>
                <a:spcPts val="1200"/>
              </a:spcBef>
            </a:pPr>
            <a:r>
              <a:rPr lang="zh-TW" altLang="en-US" sz="2000" dirty="0" smtClean="0"/>
              <a:t>單純的封包過濾器運作在 </a:t>
            </a:r>
            <a:r>
              <a:rPr lang="en-US" altLang="zh-TW" sz="2000" dirty="0" smtClean="0"/>
              <a:t>L3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(</a:t>
            </a:r>
            <a:r>
              <a:rPr lang="zh-TW" altLang="en-US" sz="2000" dirty="0" smtClean="0"/>
              <a:t>網路層</a:t>
            </a:r>
            <a:r>
              <a:rPr lang="en-US" altLang="zh-TW" sz="2000" dirty="0" smtClean="0"/>
              <a:t>)</a:t>
            </a:r>
            <a:r>
              <a:rPr lang="zh-TW" altLang="en-US" sz="2000" dirty="0" smtClean="0"/>
              <a:t>，因此存取控制是依據以下的封包資訊：</a:t>
            </a:r>
            <a:endParaRPr lang="en-US" altLang="zh-TW" sz="2000" dirty="0" smtClean="0"/>
          </a:p>
          <a:p>
            <a:pPr lvl="1">
              <a:spcBef>
                <a:spcPts val="1200"/>
              </a:spcBef>
            </a:pPr>
            <a:r>
              <a:rPr lang="zh-TW" altLang="en-US" dirty="0" smtClean="0"/>
              <a:t>封包的來源 </a:t>
            </a:r>
            <a:r>
              <a:rPr lang="en-US" altLang="zh-TW" dirty="0" smtClean="0"/>
              <a:t>IP</a:t>
            </a:r>
            <a:r>
              <a:rPr lang="zh-TW" altLang="en-US" dirty="0" smtClean="0"/>
              <a:t> 位址，例如 </a:t>
            </a:r>
            <a:r>
              <a:rPr lang="en-US" altLang="zh-TW" dirty="0" smtClean="0"/>
              <a:t>192.168.1.1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>
              <a:spcBef>
                <a:spcPts val="1200"/>
              </a:spcBef>
            </a:pPr>
            <a:r>
              <a:rPr lang="zh-TW" altLang="en-US" dirty="0" smtClean="0"/>
              <a:t>封包的目的地 </a:t>
            </a:r>
            <a:r>
              <a:rPr lang="en-US" altLang="zh-TW" dirty="0" smtClean="0"/>
              <a:t>IP</a:t>
            </a:r>
            <a:r>
              <a:rPr lang="zh-TW" altLang="en-US" dirty="0" smtClean="0"/>
              <a:t> 位址，例如 </a:t>
            </a:r>
            <a:r>
              <a:rPr lang="en-US" altLang="zh-TW" dirty="0" smtClean="0"/>
              <a:t>192.168.1.2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>
              <a:spcBef>
                <a:spcPts val="1200"/>
              </a:spcBef>
            </a:pPr>
            <a:r>
              <a:rPr lang="zh-TW" altLang="en-US" dirty="0" smtClean="0"/>
              <a:t>資訊流的類型，通常是指來源與目的地系統之間的網路通訊協定，通常 </a:t>
            </a:r>
            <a:r>
              <a:rPr lang="en-US" altLang="zh-TW" dirty="0" smtClean="0"/>
              <a:t>L3 </a:t>
            </a:r>
            <a:r>
              <a:rPr lang="zh-TW" altLang="en-US" dirty="0" smtClean="0"/>
              <a:t>使用 </a:t>
            </a:r>
            <a:r>
              <a:rPr lang="en-US" altLang="zh-TW" dirty="0" smtClean="0"/>
              <a:t>IP</a:t>
            </a:r>
            <a:r>
              <a:rPr lang="zh-TW" altLang="en-US" dirty="0" smtClean="0"/>
              <a:t> 而 </a:t>
            </a:r>
            <a:r>
              <a:rPr lang="en-US" altLang="zh-TW" dirty="0" smtClean="0"/>
              <a:t>L2</a:t>
            </a:r>
            <a:r>
              <a:rPr lang="zh-TW" altLang="en-US" dirty="0" smtClean="0"/>
              <a:t> 使用 </a:t>
            </a:r>
            <a:r>
              <a:rPr lang="en-US" altLang="zh-TW" dirty="0" smtClean="0"/>
              <a:t>Ethernet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>
              <a:spcBef>
                <a:spcPts val="1200"/>
              </a:spcBef>
            </a:pPr>
            <a:r>
              <a:rPr lang="zh-TW" altLang="en-US" dirty="0" smtClean="0"/>
              <a:t>可能包含一些 </a:t>
            </a:r>
            <a:r>
              <a:rPr lang="en-US" altLang="zh-TW" dirty="0" smtClean="0"/>
              <a:t>L4 </a:t>
            </a:r>
            <a:r>
              <a:rPr lang="zh-TW" altLang="en-US" dirty="0" smtClean="0"/>
              <a:t>的訊息，像是來源與目的地的連接埠。例如 </a:t>
            </a:r>
            <a:r>
              <a:rPr lang="en-US" altLang="zh-TW" dirty="0" smtClean="0"/>
              <a:t>HTTP</a:t>
            </a:r>
            <a:r>
              <a:rPr lang="zh-TW" altLang="en-US" dirty="0" smtClean="0"/>
              <a:t> 使用 </a:t>
            </a:r>
            <a:r>
              <a:rPr lang="en-US" altLang="zh-TW" dirty="0" smtClean="0"/>
              <a:t>TCP:80 </a:t>
            </a:r>
            <a:r>
              <a:rPr lang="zh-TW" altLang="en-US" dirty="0" smtClean="0"/>
              <a:t>埠。</a:t>
            </a:r>
            <a:endParaRPr lang="en-US" altLang="zh-TW" dirty="0" smtClean="0"/>
          </a:p>
          <a:p>
            <a:pPr lvl="1">
              <a:spcBef>
                <a:spcPts val="1200"/>
              </a:spcBef>
            </a:pPr>
            <a:r>
              <a:rPr lang="zh-TW" altLang="en-US" dirty="0" smtClean="0"/>
              <a:t>可能包含來源與目的地路由器的介面訊息。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封包過濾防火牆</a:t>
            </a:r>
            <a:endParaRPr lang="zh-TW" altLang="en-US" dirty="0"/>
          </a:p>
        </p:txBody>
      </p:sp>
      <p:sp>
        <p:nvSpPr>
          <p:cNvPr id="4" name="圓柱 3"/>
          <p:cNvSpPr/>
          <p:nvPr/>
        </p:nvSpPr>
        <p:spPr>
          <a:xfrm>
            <a:off x="7000892" y="5128204"/>
            <a:ext cx="1357322" cy="484758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/>
              <a:t>實體層</a:t>
            </a:r>
            <a:endParaRPr lang="zh-TW" altLang="en-US" sz="1600" dirty="0"/>
          </a:p>
        </p:txBody>
      </p:sp>
      <p:sp>
        <p:nvSpPr>
          <p:cNvPr id="5" name="圓柱 4"/>
          <p:cNvSpPr/>
          <p:nvPr/>
        </p:nvSpPr>
        <p:spPr>
          <a:xfrm>
            <a:off x="7000892" y="4643446"/>
            <a:ext cx="1357322" cy="48475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/>
              <a:t>資料連結層</a:t>
            </a:r>
            <a:endParaRPr lang="zh-TW" altLang="en-US" sz="1600" dirty="0"/>
          </a:p>
        </p:txBody>
      </p:sp>
      <p:sp>
        <p:nvSpPr>
          <p:cNvPr id="6" name="圓柱 5"/>
          <p:cNvSpPr/>
          <p:nvPr/>
        </p:nvSpPr>
        <p:spPr>
          <a:xfrm>
            <a:off x="7000892" y="4128072"/>
            <a:ext cx="1357322" cy="48475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/>
              <a:t>網路層</a:t>
            </a:r>
            <a:endParaRPr lang="zh-TW" altLang="en-US" sz="1600" dirty="0"/>
          </a:p>
        </p:txBody>
      </p:sp>
      <p:sp>
        <p:nvSpPr>
          <p:cNvPr id="7" name="圓柱 6"/>
          <p:cNvSpPr/>
          <p:nvPr/>
        </p:nvSpPr>
        <p:spPr>
          <a:xfrm>
            <a:off x="7000892" y="3643314"/>
            <a:ext cx="1357322" cy="484758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/>
              <a:t>傳輸層</a:t>
            </a:r>
            <a:endParaRPr lang="zh-TW" altLang="en-US" sz="1600" dirty="0"/>
          </a:p>
        </p:txBody>
      </p:sp>
      <p:sp>
        <p:nvSpPr>
          <p:cNvPr id="8" name="圓柱 7"/>
          <p:cNvSpPr/>
          <p:nvPr/>
        </p:nvSpPr>
        <p:spPr>
          <a:xfrm>
            <a:off x="7000892" y="3143248"/>
            <a:ext cx="1357322" cy="484758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/>
              <a:t>會談層</a:t>
            </a:r>
            <a:endParaRPr lang="zh-TW" altLang="en-US" sz="1600" dirty="0"/>
          </a:p>
        </p:txBody>
      </p:sp>
      <p:sp>
        <p:nvSpPr>
          <p:cNvPr id="9" name="圓柱 8"/>
          <p:cNvSpPr/>
          <p:nvPr/>
        </p:nvSpPr>
        <p:spPr>
          <a:xfrm>
            <a:off x="7000892" y="2627874"/>
            <a:ext cx="1357322" cy="484758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/>
              <a:t>展現層</a:t>
            </a:r>
            <a:endParaRPr lang="zh-TW" altLang="en-US" sz="1600" dirty="0"/>
          </a:p>
        </p:txBody>
      </p:sp>
      <p:sp>
        <p:nvSpPr>
          <p:cNvPr id="10" name="圓柱 9"/>
          <p:cNvSpPr/>
          <p:nvPr/>
        </p:nvSpPr>
        <p:spPr>
          <a:xfrm>
            <a:off x="7000892" y="2143116"/>
            <a:ext cx="1357322" cy="484758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/>
              <a:t>應用層</a:t>
            </a:r>
            <a:endParaRPr lang="zh-TW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封包過濾規則範例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357158" y="1412775"/>
          <a:ext cx="8072492" cy="48737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752"/>
                <a:gridCol w="1214446"/>
                <a:gridCol w="871544"/>
                <a:gridCol w="1200158"/>
                <a:gridCol w="885832"/>
                <a:gridCol w="828680"/>
                <a:gridCol w="2786080"/>
              </a:tblGrid>
              <a:tr h="964037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來源</a:t>
                      </a:r>
                      <a:endParaRPr lang="en-US" altLang="zh-TW" dirty="0" smtClean="0"/>
                    </a:p>
                    <a:p>
                      <a:pPr algn="ctr"/>
                      <a:r>
                        <a:rPr lang="zh-TW" altLang="en-US" dirty="0" smtClean="0"/>
                        <a:t>位址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來源埠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目的</a:t>
                      </a:r>
                      <a:endParaRPr lang="en-US" altLang="zh-TW" dirty="0" smtClean="0"/>
                    </a:p>
                    <a:p>
                      <a:pPr algn="ctr"/>
                      <a:r>
                        <a:rPr lang="zh-TW" altLang="en-US" dirty="0" smtClean="0"/>
                        <a:t>位址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目的埠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動作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說明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5585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latin typeface="Calibri" pitchFamily="34" charset="0"/>
                        </a:rPr>
                        <a:t>1</a:t>
                      </a:r>
                      <a:endParaRPr lang="zh-TW" altLang="en-US" sz="1600" b="1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>
                          <a:latin typeface="Calibri" pitchFamily="34" charset="0"/>
                        </a:rPr>
                        <a:t>任何</a:t>
                      </a:r>
                      <a:endParaRPr lang="zh-TW" altLang="en-US" sz="16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>
                          <a:latin typeface="Calibri" pitchFamily="34" charset="0"/>
                        </a:rPr>
                        <a:t>任何</a:t>
                      </a:r>
                      <a:endParaRPr lang="zh-TW" altLang="en-US" sz="16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Calibri" pitchFamily="34" charset="0"/>
                        </a:rPr>
                        <a:t>192.168.1.0</a:t>
                      </a:r>
                      <a:endParaRPr lang="zh-TW" altLang="en-US" sz="16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Font typeface="Wingdings"/>
                        <a:buNone/>
                      </a:pPr>
                      <a:r>
                        <a:rPr lang="en-US" altLang="zh-TW" sz="1600" dirty="0" smtClean="0">
                          <a:latin typeface="Calibri" pitchFamily="34" charset="0"/>
                        </a:rPr>
                        <a:t>&gt; 1023</a:t>
                      </a:r>
                      <a:endParaRPr lang="zh-TW" altLang="en-US" sz="16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>
                          <a:latin typeface="Calibri" pitchFamily="34" charset="0"/>
                        </a:rPr>
                        <a:t>允許</a:t>
                      </a:r>
                      <a:endParaRPr lang="zh-TW" altLang="en-US" sz="16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 smtClean="0">
                          <a:latin typeface="Calibri" pitchFamily="34" charset="0"/>
                        </a:rPr>
                        <a:t>允許回覆的 </a:t>
                      </a:r>
                      <a:r>
                        <a:rPr lang="en-US" altLang="zh-TW" sz="1600" dirty="0" smtClean="0">
                          <a:latin typeface="Calibri" pitchFamily="34" charset="0"/>
                        </a:rPr>
                        <a:t>TCP</a:t>
                      </a:r>
                      <a:r>
                        <a:rPr lang="zh-TW" altLang="en-US" sz="1600" dirty="0" smtClean="0">
                          <a:latin typeface="Calibri" pitchFamily="34" charset="0"/>
                        </a:rPr>
                        <a:t> 連結到內網</a:t>
                      </a:r>
                      <a:endParaRPr lang="zh-TW" altLang="en-US" sz="1600" dirty="0">
                        <a:latin typeface="Calibri" pitchFamily="34" charset="0"/>
                      </a:endParaRPr>
                    </a:p>
                  </a:txBody>
                  <a:tcPr anchor="ctr"/>
                </a:tc>
              </a:tr>
              <a:tr h="5585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latin typeface="Calibri" pitchFamily="34" charset="0"/>
                        </a:rPr>
                        <a:t>2</a:t>
                      </a:r>
                      <a:endParaRPr lang="zh-TW" altLang="en-US" sz="1600" b="1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Calibri" pitchFamily="34" charset="0"/>
                        </a:rPr>
                        <a:t>192.168.1.1</a:t>
                      </a:r>
                      <a:endParaRPr lang="zh-TW" altLang="en-US" sz="16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>
                          <a:latin typeface="Calibri" pitchFamily="34" charset="0"/>
                        </a:rPr>
                        <a:t>任何</a:t>
                      </a:r>
                      <a:endParaRPr lang="zh-TW" altLang="en-US" sz="16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>
                          <a:latin typeface="Calibri" pitchFamily="34" charset="0"/>
                        </a:rPr>
                        <a:t>任何</a:t>
                      </a:r>
                      <a:endParaRPr lang="zh-TW" altLang="en-US" sz="16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>
                          <a:latin typeface="Calibri" pitchFamily="34" charset="0"/>
                        </a:rPr>
                        <a:t>任何</a:t>
                      </a:r>
                      <a:endParaRPr lang="zh-TW" altLang="en-US" sz="16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>
                          <a:latin typeface="Calibri" pitchFamily="34" charset="0"/>
                        </a:rPr>
                        <a:t>拒絕</a:t>
                      </a:r>
                      <a:endParaRPr lang="zh-TW" altLang="en-US" sz="16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 smtClean="0">
                          <a:latin typeface="Calibri" pitchFamily="34" charset="0"/>
                        </a:rPr>
                        <a:t>避免防火牆本身任意做連結</a:t>
                      </a:r>
                      <a:endParaRPr lang="zh-TW" altLang="en-US" sz="1600" dirty="0">
                        <a:latin typeface="Calibri" pitchFamily="34" charset="0"/>
                      </a:endParaRPr>
                    </a:p>
                  </a:txBody>
                  <a:tcPr anchor="ctr"/>
                </a:tc>
              </a:tr>
              <a:tr h="5585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latin typeface="Calibri" pitchFamily="34" charset="0"/>
                        </a:rPr>
                        <a:t>3</a:t>
                      </a:r>
                      <a:endParaRPr lang="zh-TW" altLang="en-US" sz="1600" b="1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>
                          <a:latin typeface="Calibri" pitchFamily="34" charset="0"/>
                        </a:rPr>
                        <a:t>任何</a:t>
                      </a:r>
                      <a:endParaRPr lang="zh-TW" altLang="en-US" sz="16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>
                          <a:latin typeface="Calibri" pitchFamily="34" charset="0"/>
                        </a:rPr>
                        <a:t>任何</a:t>
                      </a:r>
                      <a:endParaRPr lang="zh-TW" altLang="en-US" sz="16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Calibri" pitchFamily="34" charset="0"/>
                        </a:rPr>
                        <a:t>192.168.1.1</a:t>
                      </a:r>
                      <a:endParaRPr lang="zh-TW" altLang="en-US" sz="16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>
                          <a:latin typeface="Calibri" pitchFamily="34" charset="0"/>
                        </a:rPr>
                        <a:t>任何</a:t>
                      </a:r>
                      <a:endParaRPr lang="zh-TW" altLang="en-US" sz="16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>
                          <a:latin typeface="Calibri" pitchFamily="34" charset="0"/>
                        </a:rPr>
                        <a:t>拒絕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 smtClean="0">
                          <a:latin typeface="Calibri" pitchFamily="34" charset="0"/>
                        </a:rPr>
                        <a:t>避免外部與防火牆連結</a:t>
                      </a:r>
                      <a:endParaRPr lang="zh-TW" altLang="en-US" sz="1600" dirty="0">
                        <a:latin typeface="Calibri" pitchFamily="34" charset="0"/>
                      </a:endParaRPr>
                    </a:p>
                  </a:txBody>
                  <a:tcPr anchor="ctr"/>
                </a:tc>
              </a:tr>
              <a:tr h="5585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latin typeface="Calibri" pitchFamily="34" charset="0"/>
                        </a:rPr>
                        <a:t>4</a:t>
                      </a:r>
                      <a:endParaRPr lang="zh-TW" altLang="en-US" sz="1600" b="1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Calibri" pitchFamily="34" charset="0"/>
                        </a:rPr>
                        <a:t>192.168.1.0</a:t>
                      </a:r>
                      <a:endParaRPr lang="zh-TW" altLang="en-US" sz="16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>
                          <a:latin typeface="Calibri" pitchFamily="34" charset="0"/>
                        </a:rPr>
                        <a:t>任何</a:t>
                      </a:r>
                      <a:endParaRPr lang="zh-TW" altLang="en-US" sz="16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>
                          <a:latin typeface="Calibri" pitchFamily="34" charset="0"/>
                        </a:rPr>
                        <a:t>任何</a:t>
                      </a:r>
                      <a:endParaRPr lang="zh-TW" altLang="en-US" sz="16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>
                          <a:latin typeface="Calibri" pitchFamily="34" charset="0"/>
                        </a:rPr>
                        <a:t>任何</a:t>
                      </a:r>
                      <a:endParaRPr lang="zh-TW" altLang="en-US" sz="16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>
                          <a:latin typeface="Calibri" pitchFamily="34" charset="0"/>
                        </a:rPr>
                        <a:t>允許</a:t>
                      </a:r>
                      <a:endParaRPr lang="zh-TW" altLang="en-US" sz="16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 smtClean="0">
                          <a:latin typeface="Calibri" pitchFamily="34" charset="0"/>
                        </a:rPr>
                        <a:t>內部使用者可接受外部服務</a:t>
                      </a:r>
                      <a:endParaRPr lang="zh-TW" altLang="en-US" sz="1600" dirty="0">
                        <a:latin typeface="Calibri" pitchFamily="34" charset="0"/>
                      </a:endParaRPr>
                    </a:p>
                  </a:txBody>
                  <a:tcPr anchor="ctr"/>
                </a:tc>
              </a:tr>
              <a:tr h="5585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latin typeface="Calibri" pitchFamily="34" charset="0"/>
                        </a:rPr>
                        <a:t>5</a:t>
                      </a:r>
                      <a:endParaRPr lang="zh-TW" altLang="en-US" sz="1600" b="1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>
                          <a:latin typeface="Calibri" pitchFamily="34" charset="0"/>
                        </a:rPr>
                        <a:t>任何</a:t>
                      </a:r>
                      <a:endParaRPr lang="zh-TW" altLang="en-US" sz="16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>
                          <a:latin typeface="Calibri" pitchFamily="34" charset="0"/>
                        </a:rPr>
                        <a:t>任何</a:t>
                      </a:r>
                      <a:endParaRPr lang="zh-TW" altLang="en-US" sz="16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Calibri" pitchFamily="34" charset="0"/>
                        </a:rPr>
                        <a:t>192.168.1.2</a:t>
                      </a:r>
                      <a:endParaRPr lang="zh-TW" altLang="en-US" sz="16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Calibri" pitchFamily="34" charset="0"/>
                        </a:rPr>
                        <a:t>SMTP</a:t>
                      </a:r>
                      <a:endParaRPr lang="zh-TW" altLang="en-US" sz="16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>
                          <a:latin typeface="Calibri" pitchFamily="34" charset="0"/>
                        </a:rPr>
                        <a:t>允許</a:t>
                      </a:r>
                      <a:endParaRPr lang="zh-TW" altLang="en-US" sz="16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 smtClean="0">
                          <a:latin typeface="Calibri" pitchFamily="34" charset="0"/>
                        </a:rPr>
                        <a:t>允許外部傳進電子郵件</a:t>
                      </a:r>
                      <a:endParaRPr lang="zh-TW" altLang="en-US" sz="1600" dirty="0">
                        <a:latin typeface="Calibri" pitchFamily="34" charset="0"/>
                      </a:endParaRPr>
                    </a:p>
                  </a:txBody>
                  <a:tcPr anchor="ctr"/>
                </a:tc>
              </a:tr>
              <a:tr h="5585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latin typeface="Calibri" pitchFamily="34" charset="0"/>
                        </a:rPr>
                        <a:t>6</a:t>
                      </a:r>
                      <a:endParaRPr lang="zh-TW" altLang="en-US" sz="1600" b="1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>
                          <a:latin typeface="Calibri" pitchFamily="34" charset="0"/>
                        </a:rPr>
                        <a:t>任何</a:t>
                      </a:r>
                      <a:endParaRPr lang="zh-TW" altLang="en-US" sz="16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>
                          <a:latin typeface="Calibri" pitchFamily="34" charset="0"/>
                        </a:rPr>
                        <a:t>任何</a:t>
                      </a:r>
                      <a:endParaRPr lang="zh-TW" altLang="en-US" sz="16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Calibri" pitchFamily="34" charset="0"/>
                        </a:rPr>
                        <a:t>192.168.1.3</a:t>
                      </a:r>
                      <a:endParaRPr lang="zh-TW" altLang="en-US" sz="16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Calibri" pitchFamily="34" charset="0"/>
                        </a:rPr>
                        <a:t>HTTP</a:t>
                      </a:r>
                      <a:endParaRPr lang="zh-TW" altLang="en-US" sz="16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>
                          <a:latin typeface="Calibri" pitchFamily="34" charset="0"/>
                        </a:rPr>
                        <a:t>允許</a:t>
                      </a:r>
                      <a:endParaRPr lang="zh-TW" altLang="en-US" sz="16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 smtClean="0">
                          <a:latin typeface="Calibri" pitchFamily="34" charset="0"/>
                        </a:rPr>
                        <a:t>允許外部存取網站伺服器</a:t>
                      </a:r>
                      <a:endParaRPr lang="zh-TW" altLang="en-US" sz="1600" dirty="0">
                        <a:latin typeface="Calibri" pitchFamily="34" charset="0"/>
                      </a:endParaRPr>
                    </a:p>
                  </a:txBody>
                  <a:tcPr anchor="ctr"/>
                </a:tc>
              </a:tr>
              <a:tr h="5585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latin typeface="Calibri" pitchFamily="34" charset="0"/>
                        </a:rPr>
                        <a:t>7</a:t>
                      </a:r>
                      <a:endParaRPr lang="zh-TW" altLang="en-US" sz="1600" b="1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>
                          <a:latin typeface="Calibri" pitchFamily="34" charset="0"/>
                        </a:rPr>
                        <a:t>任何</a:t>
                      </a:r>
                      <a:endParaRPr lang="zh-TW" altLang="en-US" sz="16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>
                          <a:latin typeface="Calibri" pitchFamily="34" charset="0"/>
                        </a:rPr>
                        <a:t>任何</a:t>
                      </a:r>
                      <a:endParaRPr lang="zh-TW" altLang="en-US" sz="16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>
                          <a:latin typeface="Calibri" pitchFamily="34" charset="0"/>
                        </a:rPr>
                        <a:t>任何</a:t>
                      </a:r>
                      <a:endParaRPr lang="zh-TW" altLang="en-US" sz="16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>
                          <a:latin typeface="Calibri" pitchFamily="34" charset="0"/>
                        </a:rPr>
                        <a:t>任何</a:t>
                      </a:r>
                      <a:endParaRPr lang="zh-TW" altLang="en-US" sz="16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>
                          <a:latin typeface="Calibri" pitchFamily="34" charset="0"/>
                        </a:rPr>
                        <a:t>拒絕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 smtClean="0">
                          <a:latin typeface="Calibri" pitchFamily="34" charset="0"/>
                        </a:rPr>
                        <a:t>任何前面沒有允許的都拒絕</a:t>
                      </a:r>
                      <a:endParaRPr lang="zh-TW" altLang="en-US" sz="1600" dirty="0">
                        <a:latin typeface="Calibri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285720" y="1357298"/>
            <a:ext cx="4358288" cy="509843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zh-TW" altLang="en-US" sz="2000" dirty="0" smtClean="0"/>
              <a:t>封包過濾防火牆的長處是</a:t>
            </a:r>
            <a:r>
              <a:rPr lang="zh-TW" altLang="en-US" sz="2000" dirty="0" smtClean="0">
                <a:ea typeface="微軟正黑體"/>
              </a:rPr>
              <a:t>「</a:t>
            </a:r>
            <a:r>
              <a:rPr lang="zh-TW" altLang="en-US" sz="2000" dirty="0" smtClean="0"/>
              <a:t>速度</a:t>
            </a:r>
            <a:r>
              <a:rPr lang="zh-TW" altLang="en-US" sz="2000" dirty="0" smtClean="0">
                <a:ea typeface="微軟正黑體"/>
              </a:rPr>
              <a:t>」與「彈性」。</a:t>
            </a:r>
            <a:endParaRPr lang="en-US" altLang="zh-TW" sz="2000" dirty="0" smtClean="0">
              <a:ea typeface="微軟正黑體"/>
            </a:endParaRPr>
          </a:p>
          <a:p>
            <a:pPr>
              <a:spcBef>
                <a:spcPts val="1200"/>
              </a:spcBef>
            </a:pPr>
            <a:r>
              <a:rPr lang="zh-TW" altLang="en-US" sz="2000" dirty="0" smtClean="0"/>
              <a:t>速度與彈性的長處讓封包過濾器很適合做為邊界路由器 </a:t>
            </a:r>
            <a:r>
              <a:rPr lang="en-US" altLang="zh-TW" sz="2000" dirty="0" smtClean="0"/>
              <a:t>(boundary router)</a:t>
            </a:r>
            <a:r>
              <a:rPr lang="zh-TW" altLang="en-US" sz="2000" dirty="0" smtClean="0"/>
              <a:t>，如右圖所示，它可以是連接外部 </a:t>
            </a:r>
            <a:r>
              <a:rPr lang="en-US" altLang="zh-TW" sz="2000" dirty="0" smtClean="0"/>
              <a:t>ISP</a:t>
            </a:r>
            <a:r>
              <a:rPr lang="zh-TW" altLang="en-US" sz="2000" dirty="0" smtClean="0"/>
              <a:t> 的第一關。</a:t>
            </a:r>
            <a:endParaRPr lang="en-US" altLang="zh-TW" sz="2000" dirty="0" smtClean="0"/>
          </a:p>
          <a:p>
            <a:pPr>
              <a:spcBef>
                <a:spcPts val="1200"/>
              </a:spcBef>
            </a:pPr>
            <a:r>
              <a:rPr lang="zh-TW" altLang="en-US" sz="2000" dirty="0" smtClean="0"/>
              <a:t>封包過濾防火牆可以阻擋某些攻擊種類，尤其是在短時間湧入大量封包的 </a:t>
            </a:r>
            <a:r>
              <a:rPr lang="en-US" altLang="zh-TW" sz="2000" dirty="0" smtClean="0"/>
              <a:t>DoS</a:t>
            </a:r>
            <a:r>
              <a:rPr lang="zh-TW" altLang="en-US" sz="2000" dirty="0" smtClean="0"/>
              <a:t>；它可以過濾一些不受歡迎的通訊協定，可以做基本的存取控制。</a:t>
            </a:r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封包過濾防火牆的長處</a:t>
            </a:r>
            <a:endParaRPr lang="zh-TW" altLang="en-US" dirty="0"/>
          </a:p>
        </p:txBody>
      </p:sp>
      <p:grpSp>
        <p:nvGrpSpPr>
          <p:cNvPr id="26" name="群組 25"/>
          <p:cNvGrpSpPr/>
          <p:nvPr/>
        </p:nvGrpSpPr>
        <p:grpSpPr>
          <a:xfrm>
            <a:off x="5629574" y="1340768"/>
            <a:ext cx="2830858" cy="5544616"/>
            <a:chOff x="6429388" y="1486903"/>
            <a:chExt cx="2269614" cy="5281048"/>
          </a:xfrm>
        </p:grpSpPr>
        <p:sp>
          <p:nvSpPr>
            <p:cNvPr id="4" name="矩形 3"/>
            <p:cNvSpPr/>
            <p:nvPr/>
          </p:nvSpPr>
          <p:spPr>
            <a:xfrm>
              <a:off x="6929454" y="2571744"/>
              <a:ext cx="1000132" cy="857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latin typeface="Calibri" pitchFamily="34" charset="0"/>
                </a:rPr>
                <a:t>封包過濾防火牆</a:t>
              </a:r>
              <a:endParaRPr lang="zh-TW" altLang="en-US" dirty="0">
                <a:latin typeface="Calibri" pitchFamily="34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6929454" y="4500570"/>
              <a:ext cx="1000132" cy="857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latin typeface="Calibri" pitchFamily="34" charset="0"/>
                </a:rPr>
                <a:t>主要</a:t>
              </a:r>
              <a:endParaRPr lang="en-US" altLang="zh-TW" dirty="0" smtClean="0">
                <a:latin typeface="Calibri" pitchFamily="34" charset="0"/>
              </a:endParaRPr>
            </a:p>
            <a:p>
              <a:pPr algn="ctr"/>
              <a:r>
                <a:rPr lang="zh-TW" altLang="en-US" dirty="0" smtClean="0">
                  <a:latin typeface="Calibri" pitchFamily="34" charset="0"/>
                </a:rPr>
                <a:t>防火牆</a:t>
              </a:r>
              <a:endParaRPr lang="zh-TW" altLang="en-US" dirty="0">
                <a:latin typeface="Calibri" pitchFamily="34" charset="0"/>
              </a:endParaRPr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6715141" y="1486903"/>
              <a:ext cx="142875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 smtClean="0">
                  <a:latin typeface="Calibri" pitchFamily="34" charset="0"/>
                </a:rPr>
                <a:t>網際網路服務供應商 </a:t>
              </a:r>
              <a:r>
                <a:rPr lang="en-US" altLang="zh-TW" dirty="0" smtClean="0">
                  <a:latin typeface="Calibri" pitchFamily="34" charset="0"/>
                </a:rPr>
                <a:t>(ISP)</a:t>
              </a:r>
              <a:endParaRPr lang="zh-TW" altLang="en-US" dirty="0">
                <a:latin typeface="Calibri" pitchFamily="34" charset="0"/>
              </a:endParaRPr>
            </a:p>
          </p:txBody>
        </p:sp>
        <p:cxnSp>
          <p:nvCxnSpPr>
            <p:cNvPr id="8" name="直線接點 7"/>
            <p:cNvCxnSpPr/>
            <p:nvPr/>
          </p:nvCxnSpPr>
          <p:spPr>
            <a:xfrm>
              <a:off x="6429388" y="3929066"/>
              <a:ext cx="2000264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/>
            <p:cNvCxnSpPr>
              <a:stCxn id="4" idx="2"/>
            </p:cNvCxnSpPr>
            <p:nvPr/>
          </p:nvCxnSpPr>
          <p:spPr>
            <a:xfrm rot="5400000">
              <a:off x="7179487" y="3679033"/>
              <a:ext cx="500067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圖案 12"/>
            <p:cNvCxnSpPr>
              <a:stCxn id="5" idx="1"/>
            </p:cNvCxnSpPr>
            <p:nvPr/>
          </p:nvCxnSpPr>
          <p:spPr>
            <a:xfrm rot="10800000">
              <a:off x="6572264" y="3929066"/>
              <a:ext cx="357190" cy="10001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字方塊 14"/>
            <p:cNvSpPr txBox="1"/>
            <p:nvPr/>
          </p:nvSpPr>
          <p:spPr>
            <a:xfrm>
              <a:off x="7143768" y="4000504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latin typeface="Calibri" pitchFamily="34" charset="0"/>
                </a:rPr>
                <a:t>外部</a:t>
              </a:r>
              <a:r>
                <a:rPr lang="en-US" altLang="zh-TW" dirty="0" smtClean="0">
                  <a:latin typeface="Calibri" pitchFamily="34" charset="0"/>
                </a:rPr>
                <a:t>DMZ</a:t>
              </a:r>
              <a:r>
                <a:rPr lang="zh-TW" altLang="en-US" dirty="0" smtClean="0">
                  <a:latin typeface="Calibri" pitchFamily="34" charset="0"/>
                </a:rPr>
                <a:t>網路</a:t>
              </a:r>
              <a:endParaRPr lang="zh-TW" altLang="en-US" dirty="0">
                <a:latin typeface="Calibri" pitchFamily="34" charset="0"/>
              </a:endParaRPr>
            </a:p>
          </p:txBody>
        </p:sp>
        <p:cxnSp>
          <p:nvCxnSpPr>
            <p:cNvPr id="17" name="直線接點 16"/>
            <p:cNvCxnSpPr>
              <a:stCxn id="6" idx="2"/>
              <a:endCxn id="4" idx="0"/>
            </p:cNvCxnSpPr>
            <p:nvPr/>
          </p:nvCxnSpPr>
          <p:spPr>
            <a:xfrm rot="5400000">
              <a:off x="7348766" y="2490988"/>
              <a:ext cx="161511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/>
            <p:cNvSpPr txBox="1"/>
            <p:nvPr/>
          </p:nvSpPr>
          <p:spPr>
            <a:xfrm>
              <a:off x="6929454" y="5844621"/>
              <a:ext cx="100013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 smtClean="0">
                  <a:latin typeface="Calibri" pitchFamily="34" charset="0"/>
                </a:rPr>
                <a:t>受保護的內部網路</a:t>
              </a:r>
              <a:endParaRPr lang="zh-TW" altLang="en-US" dirty="0">
                <a:latin typeface="Calibri" pitchFamily="34" charset="0"/>
              </a:endParaRPr>
            </a:p>
          </p:txBody>
        </p:sp>
        <p:cxnSp>
          <p:nvCxnSpPr>
            <p:cNvPr id="20" name="直線接點 19"/>
            <p:cNvCxnSpPr>
              <a:stCxn id="5" idx="2"/>
              <a:endCxn id="18" idx="0"/>
            </p:cNvCxnSpPr>
            <p:nvPr/>
          </p:nvCxnSpPr>
          <p:spPr>
            <a:xfrm rot="5400000">
              <a:off x="7186123" y="5601223"/>
              <a:ext cx="48679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華麗">
  <a:themeElements>
    <a:clrScheme name="華麗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華麗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華麗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27382</TotalTime>
  <Words>3437</Words>
  <Application>Microsoft Office PowerPoint</Application>
  <PresentationFormat>如螢幕大小 (4:3)</PresentationFormat>
  <Paragraphs>358</Paragraphs>
  <Slides>28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5" baseType="lpstr">
      <vt:lpstr>微軟正黑體</vt:lpstr>
      <vt:lpstr>新細明體</vt:lpstr>
      <vt:lpstr>Calibri</vt:lpstr>
      <vt:lpstr>Trebuchet MS</vt:lpstr>
      <vt:lpstr>Wingdings</vt:lpstr>
      <vt:lpstr>Wingdings 2</vt:lpstr>
      <vt:lpstr>華麗</vt:lpstr>
      <vt:lpstr>Information Security Fundamentals and Practices 資訊安全概論與實務</vt:lpstr>
      <vt:lpstr>防火牆與使用政策</vt:lpstr>
      <vt:lpstr>築起防火牆</vt:lpstr>
      <vt:lpstr>防火牆簡介 (I)</vt:lpstr>
      <vt:lpstr>防火牆簡介 (II)</vt:lpstr>
      <vt:lpstr>防火牆與 OSI 模型</vt:lpstr>
      <vt:lpstr>封包過濾防火牆</vt:lpstr>
      <vt:lpstr>封包過濾規則範例</vt:lpstr>
      <vt:lpstr>封包過濾防火牆的長處</vt:lpstr>
      <vt:lpstr>封包過濾防火牆的弱點</vt:lpstr>
      <vt:lpstr>狀態檢查防火牆 (I)</vt:lpstr>
      <vt:lpstr>狀態檢查防火牆 (II)</vt:lpstr>
      <vt:lpstr>應用代理閘道防火牆</vt:lpstr>
      <vt:lpstr>應用代理閘道防火牆圖示</vt:lpstr>
      <vt:lpstr>應用代理閘道防火牆優缺點</vt:lpstr>
      <vt:lpstr>個人防火牆</vt:lpstr>
      <vt:lpstr>PowerPoint 簡報</vt:lpstr>
      <vt:lpstr>PowerPoint 簡報</vt:lpstr>
      <vt:lpstr>建立防火牆環境</vt:lpstr>
      <vt:lpstr>防火牆環境範例</vt:lpstr>
      <vt:lpstr>DMZ 網路</vt:lpstr>
      <vt:lpstr>VPN</vt:lpstr>
      <vt:lpstr>防火牆安全政策</vt:lpstr>
      <vt:lpstr>應用資訊流矩陣範例</vt:lpstr>
      <vt:lpstr>訂定防火牆規則</vt:lpstr>
      <vt:lpstr>防火牆的故障復原策略</vt:lpstr>
      <vt:lpstr>應該拒絕的檔案</vt:lpstr>
      <vt:lpstr>防火牆管理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Security Course and Laboratories (ISCAL) 資訊安全課程與實驗</dc:title>
  <dc:creator>timpan</dc:creator>
  <cp:lastModifiedBy>jonassen_wang 王建賀\839\0918908270</cp:lastModifiedBy>
  <cp:revision>2292</cp:revision>
  <dcterms:created xsi:type="dcterms:W3CDTF">2007-09-03T02:45:25Z</dcterms:created>
  <dcterms:modified xsi:type="dcterms:W3CDTF">2013-01-28T07:41:41Z</dcterms:modified>
</cp:coreProperties>
</file>